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0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3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2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65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ppt/changesInfos/changesInfo1.xml" ContentType="application/vnd.ms-powerpoint.changesinfo+xml"/>
  <Override PartName="/ppt/revisionInfo.xml" ContentType="application/vnd.ms-powerpoint.revisioninfo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6"/>
  </p:notesMasterIdLst>
  <p:handoutMasterIdLst>
    <p:handoutMasterId r:id="rId137"/>
  </p:handoutMasterIdLst>
  <p:sldIdLst>
    <p:sldId id="274" r:id="rId2"/>
    <p:sldId id="1123" r:id="rId3"/>
    <p:sldId id="972" r:id="rId4"/>
    <p:sldId id="1124" r:id="rId5"/>
    <p:sldId id="1112" r:id="rId6"/>
    <p:sldId id="1012" r:id="rId7"/>
    <p:sldId id="1017" r:id="rId8"/>
    <p:sldId id="1018" r:id="rId9"/>
    <p:sldId id="1038" r:id="rId10"/>
    <p:sldId id="1039" r:id="rId11"/>
    <p:sldId id="1121" r:id="rId12"/>
    <p:sldId id="1016" r:id="rId13"/>
    <p:sldId id="321" r:id="rId14"/>
    <p:sldId id="1042" r:id="rId15"/>
    <p:sldId id="1043" r:id="rId16"/>
    <p:sldId id="1044" r:id="rId17"/>
    <p:sldId id="1045" r:id="rId18"/>
    <p:sldId id="1041" r:id="rId19"/>
    <p:sldId id="322" r:id="rId20"/>
    <p:sldId id="1019" r:id="rId21"/>
    <p:sldId id="1020" r:id="rId22"/>
    <p:sldId id="323" r:id="rId23"/>
    <p:sldId id="324" r:id="rId24"/>
    <p:sldId id="325" r:id="rId25"/>
    <p:sldId id="469" r:id="rId26"/>
    <p:sldId id="327" r:id="rId27"/>
    <p:sldId id="356" r:id="rId28"/>
    <p:sldId id="463" r:id="rId29"/>
    <p:sldId id="464" r:id="rId30"/>
    <p:sldId id="462" r:id="rId31"/>
    <p:sldId id="993" r:id="rId32"/>
    <p:sldId id="347" r:id="rId33"/>
    <p:sldId id="330" r:id="rId34"/>
    <p:sldId id="331" r:id="rId35"/>
    <p:sldId id="1023" r:id="rId36"/>
    <p:sldId id="333" r:id="rId37"/>
    <p:sldId id="997" r:id="rId38"/>
    <p:sldId id="998" r:id="rId39"/>
    <p:sldId id="334" r:id="rId40"/>
    <p:sldId id="470" r:id="rId41"/>
    <p:sldId id="994" r:id="rId42"/>
    <p:sldId id="1024" r:id="rId43"/>
    <p:sldId id="996" r:id="rId44"/>
    <p:sldId id="417" r:id="rId45"/>
    <p:sldId id="1026" r:id="rId46"/>
    <p:sldId id="1001" r:id="rId47"/>
    <p:sldId id="264" r:id="rId48"/>
    <p:sldId id="1004" r:id="rId49"/>
    <p:sldId id="1005" r:id="rId50"/>
    <p:sldId id="1007" r:id="rId51"/>
    <p:sldId id="1036" r:id="rId52"/>
    <p:sldId id="1122" r:id="rId53"/>
    <p:sldId id="1053" r:id="rId54"/>
    <p:sldId id="1054" r:id="rId55"/>
    <p:sldId id="1055" r:id="rId56"/>
    <p:sldId id="1125" r:id="rId57"/>
    <p:sldId id="1048" r:id="rId58"/>
    <p:sldId id="1047" r:id="rId59"/>
    <p:sldId id="1126" r:id="rId60"/>
    <p:sldId id="1049" r:id="rId61"/>
    <p:sldId id="1129" r:id="rId62"/>
    <p:sldId id="1148" r:id="rId63"/>
    <p:sldId id="1131" r:id="rId64"/>
    <p:sldId id="1050" r:id="rId65"/>
    <p:sldId id="1135" r:id="rId66"/>
    <p:sldId id="439" r:id="rId67"/>
    <p:sldId id="440" r:id="rId68"/>
    <p:sldId id="1051" r:id="rId69"/>
    <p:sldId id="1130" r:id="rId70"/>
    <p:sldId id="1134" r:id="rId71"/>
    <p:sldId id="1132" r:id="rId72"/>
    <p:sldId id="1136" r:id="rId73"/>
    <p:sldId id="1133" r:id="rId74"/>
    <p:sldId id="1052" r:id="rId75"/>
    <p:sldId id="1011" r:id="rId76"/>
    <p:sldId id="1056" r:id="rId77"/>
    <p:sldId id="1098" r:id="rId78"/>
    <p:sldId id="1099" r:id="rId79"/>
    <p:sldId id="1103" r:id="rId80"/>
    <p:sldId id="1100" r:id="rId81"/>
    <p:sldId id="1063" r:id="rId82"/>
    <p:sldId id="1058" r:id="rId83"/>
    <p:sldId id="1101" r:id="rId84"/>
    <p:sldId id="1105" r:id="rId85"/>
    <p:sldId id="1104" r:id="rId86"/>
    <p:sldId id="1102" r:id="rId87"/>
    <p:sldId id="1064" r:id="rId88"/>
    <p:sldId id="1107" r:id="rId89"/>
    <p:sldId id="1106" r:id="rId90"/>
    <p:sldId id="1152" r:id="rId91"/>
    <p:sldId id="1069" r:id="rId92"/>
    <p:sldId id="1072" r:id="rId93"/>
    <p:sldId id="1071" r:id="rId94"/>
    <p:sldId id="1108" r:id="rId95"/>
    <p:sldId id="1073" r:id="rId96"/>
    <p:sldId id="1109" r:id="rId97"/>
    <p:sldId id="1110" r:id="rId98"/>
    <p:sldId id="1111" r:id="rId99"/>
    <p:sldId id="1116" r:id="rId100"/>
    <p:sldId id="1117" r:id="rId101"/>
    <p:sldId id="1115" r:id="rId102"/>
    <p:sldId id="1113" r:id="rId103"/>
    <p:sldId id="1118" r:id="rId104"/>
    <p:sldId id="1119" r:id="rId105"/>
    <p:sldId id="1120" r:id="rId106"/>
    <p:sldId id="1089" r:id="rId107"/>
    <p:sldId id="1074" r:id="rId108"/>
    <p:sldId id="811" r:id="rId109"/>
    <p:sldId id="813" r:id="rId110"/>
    <p:sldId id="814" r:id="rId111"/>
    <p:sldId id="1094" r:id="rId112"/>
    <p:sldId id="1095" r:id="rId113"/>
    <p:sldId id="812" r:id="rId114"/>
    <p:sldId id="1137" r:id="rId115"/>
    <p:sldId id="1140" r:id="rId116"/>
    <p:sldId id="1138" r:id="rId117"/>
    <p:sldId id="1141" r:id="rId118"/>
    <p:sldId id="1142" r:id="rId119"/>
    <p:sldId id="1143" r:id="rId120"/>
    <p:sldId id="1144" r:id="rId121"/>
    <p:sldId id="1145" r:id="rId122"/>
    <p:sldId id="1146" r:id="rId123"/>
    <p:sldId id="1147" r:id="rId124"/>
    <p:sldId id="947" r:id="rId125"/>
    <p:sldId id="1046" r:id="rId126"/>
    <p:sldId id="1028" r:id="rId127"/>
    <p:sldId id="1029" r:id="rId128"/>
    <p:sldId id="973" r:id="rId129"/>
    <p:sldId id="1030" r:id="rId130"/>
    <p:sldId id="1034" r:id="rId131"/>
    <p:sldId id="1035" r:id="rId132"/>
    <p:sldId id="1149" r:id="rId133"/>
    <p:sldId id="1150" r:id="rId134"/>
    <p:sldId id="1151" r:id="rId135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00D1"/>
    <a:srgbClr val="43C9FE"/>
    <a:srgbClr val="5FF9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114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961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heme" Target="theme/theme1.xml"/><Relationship Id="rId145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ableStyles" Target="tableStyles.xml"/><Relationship Id="rId146" Type="http://schemas.openxmlformats.org/officeDocument/2006/relationships/customXml" Target="../customXml/item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microsoft.com/office/2016/11/relationships/changesInfo" Target="changesInfos/changesInfo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customXml" Target="../customXml/item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3107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64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931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0917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80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7069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877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188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4802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3073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151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8111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622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887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137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4729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6927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9396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591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001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9733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926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2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92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9437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2748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7149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1491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107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0982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389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1930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910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5180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7469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5593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6166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1272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767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39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111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361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4834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57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2868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1351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45013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7540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5808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754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520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8692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41545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4224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05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50888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57197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9465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8327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27077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7755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9557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24664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0822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0642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98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2687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70843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32638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03131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601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853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60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0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810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../media/image910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0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eGWPuRdetM" TargetMode="External"/><Relationship Id="rId2" Type="http://schemas.openxmlformats.org/officeDocument/2006/relationships/hyperlink" Target="https://mpmath.org/doc/curren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0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pmath.org/doc/current/general.html#chop" TargetMode="Externa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9.png"/><Relationship Id="rId7" Type="http://schemas.openxmlformats.org/officeDocument/2006/relationships/image" Target="../media/image5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NUL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Relationship Id="rId4" Type="http://schemas.openxmlformats.org/officeDocument/2006/relationships/image" Target="../media/image5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6.png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cipy.org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hyperlink" Target="https://www.scipy.org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83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3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0.png"/><Relationship Id="rId4" Type="http://schemas.openxmlformats.org/officeDocument/2006/relationships/image" Target="../media/image8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530.png"/><Relationship Id="rId7" Type="http://schemas.openxmlformats.org/officeDocument/2006/relationships/image" Target="../media/image57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1.png"/><Relationship Id="rId5" Type="http://schemas.openxmlformats.org/officeDocument/2006/relationships/image" Target="../media/image550.png"/><Relationship Id="rId10" Type="http://schemas.openxmlformats.org/officeDocument/2006/relationships/image" Target="../media/image92.png"/><Relationship Id="rId4" Type="http://schemas.openxmlformats.org/officeDocument/2006/relationships/image" Target="../media/image540.png"/><Relationship Id="rId9" Type="http://schemas.openxmlformats.org/officeDocument/2006/relationships/image" Target="NUL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0.png"/><Relationship Id="rId4" Type="http://schemas.openxmlformats.org/officeDocument/2006/relationships/image" Target="../media/image57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65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6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1.png"/><Relationship Id="rId3" Type="http://schemas.openxmlformats.org/officeDocument/2006/relationships/image" Target="../media/image100.png"/><Relationship Id="rId7" Type="http://schemas.openxmlformats.org/officeDocument/2006/relationships/image" Target="../media/image99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2.png"/><Relationship Id="rId5" Type="http://schemas.openxmlformats.org/officeDocument/2006/relationships/image" Target="../media/image971.png"/><Relationship Id="rId4" Type="http://schemas.openxmlformats.org/officeDocument/2006/relationships/image" Target="../media/image960.png"/><Relationship Id="rId9" Type="http://schemas.openxmlformats.org/officeDocument/2006/relationships/image" Target="../media/image10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jpeg"/><Relationship Id="rId3" Type="http://schemas.openxmlformats.org/officeDocument/2006/relationships/image" Target="../media/image123.png"/><Relationship Id="rId7" Type="http://schemas.openxmlformats.org/officeDocument/2006/relationships/image" Target="../media/image126.jpe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jpeg"/><Relationship Id="rId5" Type="http://schemas.openxmlformats.org/officeDocument/2006/relationships/image" Target="NULL"/><Relationship Id="rId4" Type="http://schemas.openxmlformats.org/officeDocument/2006/relationships/image" Target="../media/image12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50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0.png"/><Relationship Id="rId4" Type="http://schemas.openxmlformats.org/officeDocument/2006/relationships/image" Target="../media/image107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7" Type="http://schemas.openxmlformats.org/officeDocument/2006/relationships/image" Target="../media/image11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0.png"/><Relationship Id="rId5" Type="http://schemas.openxmlformats.org/officeDocument/2006/relationships/image" Target="../media/image1110.png"/><Relationship Id="rId4" Type="http://schemas.openxmlformats.org/officeDocument/2006/relationships/image" Target="../media/image110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alpython.com/python-raw-strings" TargetMode="External"/><Relationship Id="rId4" Type="http://schemas.openxmlformats.org/officeDocument/2006/relationships/image" Target="../media/image15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0.png"/><Relationship Id="rId4" Type="http://schemas.openxmlformats.org/officeDocument/2006/relationships/image" Target="../media/image118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0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0.png"/><Relationship Id="rId5" Type="http://schemas.openxmlformats.org/officeDocument/2006/relationships/image" Target="../media/image1240.png"/><Relationship Id="rId4" Type="http://schemas.openxmlformats.org/officeDocument/2006/relationships/image" Target="../media/image123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0.png"/><Relationship Id="rId5" Type="http://schemas.openxmlformats.org/officeDocument/2006/relationships/image" Target="../media/image1320.png"/><Relationship Id="rId4" Type="http://schemas.openxmlformats.org/officeDocument/2006/relationships/image" Target="../media/image1310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ympy.org/latest/guides/solving/find-roots-polynomial.html" TargetMode="External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4200717"/>
            <a:chOff x="5697345" y="814191"/>
            <a:chExt cx="3172691" cy="4200717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102)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10</a:t>
              </a:r>
            </a:p>
            <a:p>
              <a:pPr algn="ctr"/>
              <a:r>
                <a:rPr lang="en-US" dirty="0"/>
                <a:t>Numerical</a:t>
              </a:r>
            </a:p>
            <a:p>
              <a:pPr algn="ctr"/>
              <a:r>
                <a:rPr lang="en-US" dirty="0"/>
                <a:t>Analysis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30EBBFD-57A6-A02A-5989-3A3884BA8B3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285" y="1733762"/>
            <a:ext cx="4171429" cy="33904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fermat_derivative.py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CFB2AFF-E848-07D2-2078-704F66206D76}"/>
              </a:ext>
            </a:extLst>
          </p:cNvPr>
          <p:cNvGrpSpPr/>
          <p:nvPr/>
        </p:nvGrpSpPr>
        <p:grpSpPr>
          <a:xfrm>
            <a:off x="3451614" y="1786384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06C2BD6-E893-2BAB-AC7A-A0260E688C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7FC2DDF-8900-3B98-07BE-8B9CCB373F7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2DADF0E-A2FA-572F-D473-DC1A2E7C3993}"/>
              </a:ext>
            </a:extLst>
          </p:cNvPr>
          <p:cNvGrpSpPr/>
          <p:nvPr/>
        </p:nvGrpSpPr>
        <p:grpSpPr>
          <a:xfrm>
            <a:off x="4897852" y="2705044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3489DEE-9983-B87E-B068-35FFF05A5A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44CA72-7D88-A1D2-EA04-693408E497E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74C0A8-FE66-F99E-C6E6-CA3BB1DA41D9}"/>
                  </a:ext>
                </a:extLst>
              </p:cNvPr>
              <p:cNvSpPr txBox="1"/>
              <p:nvPr/>
            </p:nvSpPr>
            <p:spPr>
              <a:xfrm>
                <a:off x="2967362" y="5389485"/>
                <a:ext cx="32092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74C0A8-FE66-F99E-C6E6-CA3BB1DA4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362" y="5389485"/>
                <a:ext cx="3209276" cy="276999"/>
              </a:xfrm>
              <a:prstGeom prst="rect">
                <a:avLst/>
              </a:prstGeom>
              <a:blipFill>
                <a:blip r:embed="rId3"/>
                <a:stretch>
                  <a:fillRect l="-951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F0F1B11D-E596-B581-C8A7-2054A6B6946A}"/>
              </a:ext>
            </a:extLst>
          </p:cNvPr>
          <p:cNvGrpSpPr/>
          <p:nvPr/>
        </p:nvGrpSpPr>
        <p:grpSpPr>
          <a:xfrm>
            <a:off x="5672672" y="3844905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4B94C5-17D8-B70D-AC69-E5898BBFDB8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A9197D0-FFF5-111E-1DE7-32E7E365D1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1ED4EA-EC8C-FC36-EA5B-4368EABF3208}"/>
              </a:ext>
            </a:extLst>
          </p:cNvPr>
          <p:cNvGrpSpPr/>
          <p:nvPr/>
        </p:nvGrpSpPr>
        <p:grpSpPr>
          <a:xfrm>
            <a:off x="6657714" y="4769084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F2023F6-C2FD-D263-394C-EA14E5E6ABF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1197CAC-743C-830E-FF9D-C52BDEC9B5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5D87358-F983-D315-4F9A-AF19201C7004}"/>
              </a:ext>
            </a:extLst>
          </p:cNvPr>
          <p:cNvSpPr/>
          <p:nvPr/>
        </p:nvSpPr>
        <p:spPr>
          <a:xfrm>
            <a:off x="5961155" y="4817218"/>
            <a:ext cx="325393" cy="23040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F217FC-EF9F-E3ED-CA7A-C0DD53BDFB39}"/>
                  </a:ext>
                </a:extLst>
              </p:cNvPr>
              <p:cNvSpPr txBox="1"/>
              <p:nvPr/>
            </p:nvSpPr>
            <p:spPr>
              <a:xfrm>
                <a:off x="2920507" y="6027086"/>
                <a:ext cx="3053977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E00D1"/>
                            </a:solidFill>
                          </a:ln>
                          <a:solidFill>
                            <a:srgbClr val="0E00D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n>
                                <a:solidFill>
                                  <a:srgbClr val="43C9FE"/>
                                </a:solidFill>
                              </a:ln>
                              <a:solidFill>
                                <a:srgbClr val="43C9FE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solidFill>
                      <a:srgbClr val="0E00D1"/>
                    </a:solidFill>
                  </a:ln>
                  <a:solidFill>
                    <a:srgbClr val="0E00D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F217FC-EF9F-E3ED-CA7A-C0DD53BDF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507" y="6027086"/>
                <a:ext cx="3053977" cy="5375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882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 animBg="1"/>
      <p:bldP spid="21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26CD9AA9-155D-79C2-48FA-59B62809140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86" y="1624552"/>
            <a:ext cx="6771428" cy="39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roots_sympy.py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100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D548B9D-EA2D-CD19-7AD4-402F354F8BC0}"/>
              </a:ext>
            </a:extLst>
          </p:cNvPr>
          <p:cNvGrpSpPr/>
          <p:nvPr/>
        </p:nvGrpSpPr>
        <p:grpSpPr>
          <a:xfrm>
            <a:off x="3400487" y="1825149"/>
            <a:ext cx="1076632" cy="369332"/>
            <a:chOff x="4968362" y="2079211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D67FEDC-8934-CDFA-2C0B-8C378D3185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0429E50-4A81-33C6-6B13-73E13E475A4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4961A45-F466-388C-17E0-D305B437F3B4}"/>
              </a:ext>
            </a:extLst>
          </p:cNvPr>
          <p:cNvGrpSpPr/>
          <p:nvPr/>
        </p:nvGrpSpPr>
        <p:grpSpPr>
          <a:xfrm>
            <a:off x="3789353" y="2503668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407A17E-BA67-1F5D-E8F0-79E332C06F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85138EF-3849-1E7C-BDE9-37D48508F30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AE8DFCC-79BE-4202-0F93-E2F59131064E}"/>
              </a:ext>
            </a:extLst>
          </p:cNvPr>
          <p:cNvGrpSpPr/>
          <p:nvPr/>
        </p:nvGrpSpPr>
        <p:grpSpPr>
          <a:xfrm>
            <a:off x="4876483" y="2738068"/>
            <a:ext cx="1068643" cy="369332"/>
            <a:chOff x="3647644" y="4910075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EF6D41-CB09-643C-6230-B6263EECF34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D251EB3-5098-AD9E-C7DB-767EA4682D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984E7E9-0D11-C0C6-B968-F6BB59AEFDBA}"/>
              </a:ext>
            </a:extLst>
          </p:cNvPr>
          <p:cNvGrpSpPr/>
          <p:nvPr/>
        </p:nvGrpSpPr>
        <p:grpSpPr>
          <a:xfrm>
            <a:off x="5540957" y="2966720"/>
            <a:ext cx="1064340" cy="369332"/>
            <a:chOff x="3647644" y="5421073"/>
            <a:chExt cx="1064340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A298953-82AD-02F7-108C-2711C4AFEB6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A7223C7-8567-8CDE-3C02-B629AF652E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19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Python’s Multiprocessing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174578-CD61-6F2C-0AC1-55F8D7286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026" y="4061452"/>
            <a:ext cx="6361945" cy="24774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359A2E-FB88-8485-09F7-A132E57FD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883" y="1490896"/>
            <a:ext cx="6180229" cy="231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0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roots_sympy.py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102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23F63F-2875-4C10-94F7-4949A4A736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096" y="1690689"/>
            <a:ext cx="6923809" cy="441904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A5339E6-D123-E797-634D-4FECB352D1B8}"/>
              </a:ext>
            </a:extLst>
          </p:cNvPr>
          <p:cNvGrpSpPr/>
          <p:nvPr/>
        </p:nvGrpSpPr>
        <p:grpSpPr>
          <a:xfrm>
            <a:off x="5683598" y="3244334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387ECA0-AC35-7B6B-2EB1-B52F85A735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D8C0FB-5F67-C845-FAF7-FAB764B2F17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A162396-77C5-B0BC-0815-29321B661400}"/>
              </a:ext>
            </a:extLst>
          </p:cNvPr>
          <p:cNvGrpSpPr/>
          <p:nvPr/>
        </p:nvGrpSpPr>
        <p:grpSpPr>
          <a:xfrm>
            <a:off x="3029538" y="3477079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A07D597-9771-3E78-D4CC-7264F2FFA4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7A1D545-12BA-3B29-9AC4-FBF2BD96D1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05E4226-8345-7986-588A-65975B02D8A8}"/>
              </a:ext>
            </a:extLst>
          </p:cNvPr>
          <p:cNvGrpSpPr/>
          <p:nvPr/>
        </p:nvGrpSpPr>
        <p:grpSpPr>
          <a:xfrm>
            <a:off x="7930488" y="3707990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D74970-DCB2-4C3B-C595-DE10A7A353A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15A370C-CF59-DCEC-02E6-32CD45AA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917A375-EE1B-5EA6-3176-BC0EBE58D7F6}"/>
              </a:ext>
            </a:extLst>
          </p:cNvPr>
          <p:cNvGrpSpPr/>
          <p:nvPr/>
        </p:nvGrpSpPr>
        <p:grpSpPr>
          <a:xfrm>
            <a:off x="3026358" y="3946179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315349-6D93-74EA-49A0-D0A73CD500C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6B6E53C-771A-8231-DB6F-E54406FF37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14BC9C2-A939-94A4-C240-668A3A1CA55A}"/>
              </a:ext>
            </a:extLst>
          </p:cNvPr>
          <p:cNvGrpSpPr/>
          <p:nvPr/>
        </p:nvGrpSpPr>
        <p:grpSpPr>
          <a:xfrm>
            <a:off x="3573716" y="4168630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95ED79D-297C-44C7-FD5C-AAC41D0EC69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9A5C928-8E95-4537-8EEA-4CCED337DD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1787858-0B43-2DDF-3762-A4D75DDE3383}"/>
              </a:ext>
            </a:extLst>
          </p:cNvPr>
          <p:cNvGrpSpPr/>
          <p:nvPr/>
        </p:nvGrpSpPr>
        <p:grpSpPr>
          <a:xfrm>
            <a:off x="4944639" y="1872339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CAD73A7-3E48-ACC8-7233-4BEBBCFA772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1E431A-0FEC-837F-2457-052BBB57EE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8BE316A-A374-D195-6F35-1C6C174EF189}"/>
              </a:ext>
            </a:extLst>
          </p:cNvPr>
          <p:cNvGrpSpPr/>
          <p:nvPr/>
        </p:nvGrpSpPr>
        <p:grpSpPr>
          <a:xfrm>
            <a:off x="5029506" y="2103144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4A4610E-EE5A-D8EE-96EB-5CDBEC64DFA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6ADC0C2-D440-BB34-322D-2A7FE5438A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84E423-BBD6-FCE8-E6AE-7A31F18AA45F}"/>
              </a:ext>
            </a:extLst>
          </p:cNvPr>
          <p:cNvGrpSpPr/>
          <p:nvPr/>
        </p:nvGrpSpPr>
        <p:grpSpPr>
          <a:xfrm>
            <a:off x="3466149" y="2329556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87AD118-1563-0B9E-9FF5-057348523D2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2F359A0-6CC7-ED60-40AA-28EE745058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F03250E3-D998-69A5-D02C-6BD79F46E0D3}"/>
              </a:ext>
            </a:extLst>
          </p:cNvPr>
          <p:cNvSpPr/>
          <p:nvPr/>
        </p:nvSpPr>
        <p:spPr>
          <a:xfrm>
            <a:off x="2675187" y="2185282"/>
            <a:ext cx="1095916" cy="22373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52CE61C-3D72-63B9-D092-7FA579EC0DD1}"/>
              </a:ext>
            </a:extLst>
          </p:cNvPr>
          <p:cNvSpPr/>
          <p:nvPr/>
        </p:nvSpPr>
        <p:spPr>
          <a:xfrm>
            <a:off x="3921833" y="3780788"/>
            <a:ext cx="1347874" cy="22373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6628DDA-C236-DC12-EDB1-D68A9AAACED0}"/>
              </a:ext>
            </a:extLst>
          </p:cNvPr>
          <p:cNvSpPr/>
          <p:nvPr/>
        </p:nvSpPr>
        <p:spPr>
          <a:xfrm>
            <a:off x="2787450" y="4237502"/>
            <a:ext cx="693174" cy="22373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09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roots_sympy.py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103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23F63F-2875-4C10-94F7-4949A4A736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096" y="1690689"/>
            <a:ext cx="6923809" cy="441904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F50D785-B039-FFD4-0581-FB4BBC5A332E}"/>
              </a:ext>
            </a:extLst>
          </p:cNvPr>
          <p:cNvGrpSpPr/>
          <p:nvPr/>
        </p:nvGrpSpPr>
        <p:grpSpPr>
          <a:xfrm>
            <a:off x="3661692" y="4614916"/>
            <a:ext cx="1076632" cy="369332"/>
            <a:chOff x="4968362" y="2079211"/>
            <a:chExt cx="1076632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D96DB6E-8572-F6E2-A7F2-E7F3DEED59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7693EB-0842-0542-30FF-F9342C4F746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148BB59-EE26-0DBE-5730-C16CEAD97E37}"/>
              </a:ext>
            </a:extLst>
          </p:cNvPr>
          <p:cNvGrpSpPr/>
          <p:nvPr/>
        </p:nvGrpSpPr>
        <p:grpSpPr>
          <a:xfrm>
            <a:off x="3755426" y="4845076"/>
            <a:ext cx="1076632" cy="369332"/>
            <a:chOff x="4704120" y="2356972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C7BCF66-3B9A-20BF-5D37-7FF15FF09D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E5F4CE-850C-1893-B3CF-36E85A75011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614692C-9AED-7995-0240-0184E15D54FE}"/>
              </a:ext>
            </a:extLst>
          </p:cNvPr>
          <p:cNvGrpSpPr/>
          <p:nvPr/>
        </p:nvGrpSpPr>
        <p:grpSpPr>
          <a:xfrm>
            <a:off x="3297531" y="5079654"/>
            <a:ext cx="1068643" cy="369332"/>
            <a:chOff x="3647644" y="4910075"/>
            <a:chExt cx="1068643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0EA03B-6C3C-5465-9C25-67F14934AE8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4FA9748-0618-073B-0855-0E50B7C1D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33E347B-398C-6E12-9C0F-AF3E19FD648F}"/>
              </a:ext>
            </a:extLst>
          </p:cNvPr>
          <p:cNvGrpSpPr/>
          <p:nvPr/>
        </p:nvGrpSpPr>
        <p:grpSpPr>
          <a:xfrm>
            <a:off x="3082551" y="5321250"/>
            <a:ext cx="1064340" cy="369332"/>
            <a:chOff x="3647644" y="5421073"/>
            <a:chExt cx="1064340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F41C9D4-CDE3-E5BE-FC47-8AB144293F3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1B024DB-822B-BEFA-AAE0-913BCC55CA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B0432C1-0951-C7D9-8ACD-C48177E5A4E5}"/>
              </a:ext>
            </a:extLst>
          </p:cNvPr>
          <p:cNvGrpSpPr/>
          <p:nvPr/>
        </p:nvGrpSpPr>
        <p:grpSpPr>
          <a:xfrm>
            <a:off x="3669681" y="5765316"/>
            <a:ext cx="1068643" cy="369332"/>
            <a:chOff x="3647644" y="5359159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4E2DD1D-B535-F153-6C98-F1B161BC3D3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FB23AE8-4450-167E-3F9C-A754D75E8D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245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69471A3F-8206-E8AD-1C3C-6F2B5D82C65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86286" y="1624552"/>
            <a:ext cx="6771428" cy="39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roots_sympy.py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104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D548B9D-EA2D-CD19-7AD4-402F354F8BC0}"/>
              </a:ext>
            </a:extLst>
          </p:cNvPr>
          <p:cNvGrpSpPr/>
          <p:nvPr/>
        </p:nvGrpSpPr>
        <p:grpSpPr>
          <a:xfrm>
            <a:off x="3327109" y="3195179"/>
            <a:ext cx="1076632" cy="369332"/>
            <a:chOff x="4968362" y="2079211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D67FEDC-8934-CDFA-2C0B-8C378D3185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0429E50-4A81-33C6-6B13-73E13E475A4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4961A45-F466-388C-17E0-D305B437F3B4}"/>
              </a:ext>
            </a:extLst>
          </p:cNvPr>
          <p:cNvGrpSpPr/>
          <p:nvPr/>
        </p:nvGrpSpPr>
        <p:grpSpPr>
          <a:xfrm>
            <a:off x="7517347" y="3418043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407A17E-BA67-1F5D-E8F0-79E332C06F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85138EF-3849-1E7C-BDE9-37D48508F30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AE8DFCC-79BE-4202-0F93-E2F59131064E}"/>
              </a:ext>
            </a:extLst>
          </p:cNvPr>
          <p:cNvGrpSpPr/>
          <p:nvPr/>
        </p:nvGrpSpPr>
        <p:grpSpPr>
          <a:xfrm>
            <a:off x="5920730" y="3884763"/>
            <a:ext cx="1068643" cy="369332"/>
            <a:chOff x="3647644" y="4910075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EF6D41-CB09-643C-6230-B6263EECF34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D251EB3-5098-AD9E-C7DB-767EA4682D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984E7E9-0D11-C0C6-B968-F6BB59AEFDBA}"/>
              </a:ext>
            </a:extLst>
          </p:cNvPr>
          <p:cNvGrpSpPr/>
          <p:nvPr/>
        </p:nvGrpSpPr>
        <p:grpSpPr>
          <a:xfrm>
            <a:off x="4683406" y="4120219"/>
            <a:ext cx="1064340" cy="369332"/>
            <a:chOff x="3647644" y="5421073"/>
            <a:chExt cx="1064340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A298953-82AD-02F7-108C-2711C4AFEB6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A7223C7-8567-8CDE-3C02-B629AF652E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3CA39BF-2C75-DBE7-4F90-E5627D084C38}"/>
              </a:ext>
            </a:extLst>
          </p:cNvPr>
          <p:cNvGrpSpPr/>
          <p:nvPr/>
        </p:nvGrpSpPr>
        <p:grpSpPr>
          <a:xfrm>
            <a:off x="6451961" y="4336722"/>
            <a:ext cx="1076632" cy="369332"/>
            <a:chOff x="2157212" y="5356391"/>
            <a:chExt cx="1076632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2DBEE47-EFAF-D3E5-6DEC-D4BC174C5F7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D048E1C-59A8-37A4-3EA3-59820E41E4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47D76C7-0220-3FF4-160E-F0703AD092F0}"/>
              </a:ext>
            </a:extLst>
          </p:cNvPr>
          <p:cNvGrpSpPr/>
          <p:nvPr/>
        </p:nvGrpSpPr>
        <p:grpSpPr>
          <a:xfrm>
            <a:off x="6968397" y="4557564"/>
            <a:ext cx="1076632" cy="369332"/>
            <a:chOff x="2157212" y="5356391"/>
            <a:chExt cx="1076632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023823A-1461-6F91-6423-1D88AC76FF5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804AC51-AA20-B780-76DF-28333B798D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3100851-A1AF-09E1-D26B-954FA3624F1A}"/>
              </a:ext>
            </a:extLst>
          </p:cNvPr>
          <p:cNvGrpSpPr/>
          <p:nvPr/>
        </p:nvGrpSpPr>
        <p:grpSpPr>
          <a:xfrm>
            <a:off x="7922800" y="4795546"/>
            <a:ext cx="743340" cy="369332"/>
            <a:chOff x="2157212" y="5356391"/>
            <a:chExt cx="743340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452E2A-8F00-3A3C-6DD8-BE17B12E0986}"/>
                </a:ext>
              </a:extLst>
            </p:cNvPr>
            <p:cNvSpPr txBox="1"/>
            <p:nvPr/>
          </p:nvSpPr>
          <p:spPr>
            <a:xfrm>
              <a:off x="2517094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1A19E38-E76F-E4AB-1F48-FD72E2F44C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1057"/>
              <a:ext cx="359882" cy="408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6BC18B-795E-50FF-A281-23C92490EC81}"/>
              </a:ext>
            </a:extLst>
          </p:cNvPr>
          <p:cNvGrpSpPr/>
          <p:nvPr/>
        </p:nvGrpSpPr>
        <p:grpSpPr>
          <a:xfrm>
            <a:off x="5305193" y="5011145"/>
            <a:ext cx="1076632" cy="369332"/>
            <a:chOff x="2157212" y="5356391"/>
            <a:chExt cx="1076632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D06677-569C-4529-496B-E36830411B3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337D48B-E4E5-4DF0-3E6B-DC1E3F7D7A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BC14927-91E6-28AB-5091-C82D7DFF6E33}"/>
              </a:ext>
            </a:extLst>
          </p:cNvPr>
          <p:cNvGrpSpPr/>
          <p:nvPr/>
        </p:nvGrpSpPr>
        <p:grpSpPr>
          <a:xfrm>
            <a:off x="2294773" y="5248562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D844D4C-D17A-5BEB-092B-DF3F665FE27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D5A6A2A-8AAC-027A-C6D0-952A36CB11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5E8F404D-75FE-0A3D-8958-288928C2677D}"/>
              </a:ext>
            </a:extLst>
          </p:cNvPr>
          <p:cNvSpPr/>
          <p:nvPr/>
        </p:nvSpPr>
        <p:spPr>
          <a:xfrm>
            <a:off x="2251075" y="3957561"/>
            <a:ext cx="1435101" cy="22391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CD409B1-D81F-D02A-3A77-7CF4393A932B}"/>
              </a:ext>
            </a:extLst>
          </p:cNvPr>
          <p:cNvSpPr/>
          <p:nvPr/>
        </p:nvSpPr>
        <p:spPr>
          <a:xfrm>
            <a:off x="4808192" y="4411222"/>
            <a:ext cx="885377" cy="22391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FE90B34-A463-C5B2-1D5F-63F94B994406}"/>
              </a:ext>
            </a:extLst>
          </p:cNvPr>
          <p:cNvSpPr/>
          <p:nvPr/>
        </p:nvSpPr>
        <p:spPr>
          <a:xfrm>
            <a:off x="4729532" y="4863961"/>
            <a:ext cx="1135487" cy="22391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98672DE-824B-5514-D223-E4DBFEE0FD92}"/>
              </a:ext>
            </a:extLst>
          </p:cNvPr>
          <p:cNvSpPr/>
          <p:nvPr/>
        </p:nvSpPr>
        <p:spPr>
          <a:xfrm>
            <a:off x="3964604" y="4865201"/>
            <a:ext cx="693175" cy="22391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98C69C1-74E3-FBD1-8901-196BDAAE06F5}"/>
              </a:ext>
            </a:extLst>
          </p:cNvPr>
          <p:cNvSpPr/>
          <p:nvPr/>
        </p:nvSpPr>
        <p:spPr>
          <a:xfrm>
            <a:off x="3017044" y="4863961"/>
            <a:ext cx="788194" cy="22391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929E407-C0C5-8E5D-955F-3852DEDD09AC}"/>
              </a:ext>
            </a:extLst>
          </p:cNvPr>
          <p:cNvSpPr/>
          <p:nvPr/>
        </p:nvSpPr>
        <p:spPr>
          <a:xfrm>
            <a:off x="4636169" y="3952031"/>
            <a:ext cx="1054457" cy="22391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668AD5B-B3EE-A4B4-9BCE-F1D4549D1624}"/>
              </a:ext>
            </a:extLst>
          </p:cNvPr>
          <p:cNvSpPr/>
          <p:nvPr/>
        </p:nvSpPr>
        <p:spPr>
          <a:xfrm>
            <a:off x="2713020" y="3261384"/>
            <a:ext cx="432612" cy="22391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AE5D61-87B8-1B9F-CAEE-31C749611E0D}"/>
              </a:ext>
            </a:extLst>
          </p:cNvPr>
          <p:cNvSpPr/>
          <p:nvPr/>
        </p:nvSpPr>
        <p:spPr>
          <a:xfrm>
            <a:off x="6046160" y="4869568"/>
            <a:ext cx="1615411" cy="22391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28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10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94BEA6F-BB77-4F21-BF7C-6132B5390AE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10" y="1527348"/>
            <a:ext cx="8504380" cy="42613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roots_sympy.py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105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971002-85C9-C713-E3A7-43DE9D4EE22A}"/>
              </a:ext>
            </a:extLst>
          </p:cNvPr>
          <p:cNvGrpSpPr/>
          <p:nvPr/>
        </p:nvGrpSpPr>
        <p:grpSpPr>
          <a:xfrm>
            <a:off x="2448363" y="1437820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24C3D11-FDC9-6B22-428C-BBC71D1870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B8DD806-7B28-5A91-9C76-A9F0DFB5C0F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9E0E1F-EE3B-B990-72AA-9BFA29B81322}"/>
              </a:ext>
            </a:extLst>
          </p:cNvPr>
          <p:cNvGrpSpPr/>
          <p:nvPr/>
        </p:nvGrpSpPr>
        <p:grpSpPr>
          <a:xfrm>
            <a:off x="1613927" y="1649667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906CE48-F32F-01CB-4408-4648DC4E60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5A95A0-5E51-B465-C3D3-C8C165EB755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8AAEA53-57A2-620A-CE98-B5A5A533D79E}"/>
              </a:ext>
            </a:extLst>
          </p:cNvPr>
          <p:cNvGrpSpPr/>
          <p:nvPr/>
        </p:nvGrpSpPr>
        <p:grpSpPr>
          <a:xfrm>
            <a:off x="5581174" y="4257051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2186EA2-5DE1-86C4-F44F-C630A0B6AC2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A26FE58-E797-DC1B-F536-A29FF36004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79038D84-43BD-A117-800E-A552C089FD36}"/>
              </a:ext>
            </a:extLst>
          </p:cNvPr>
          <p:cNvSpPr/>
          <p:nvPr/>
        </p:nvSpPr>
        <p:spPr>
          <a:xfrm>
            <a:off x="2236879" y="4315061"/>
            <a:ext cx="2584503" cy="256937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6B4DAF9-8E7D-8E4D-3E4F-FC809C64943C}"/>
              </a:ext>
            </a:extLst>
          </p:cNvPr>
          <p:cNvGrpSpPr/>
          <p:nvPr/>
        </p:nvGrpSpPr>
        <p:grpSpPr>
          <a:xfrm>
            <a:off x="3412032" y="4671166"/>
            <a:ext cx="1064340" cy="369332"/>
            <a:chOff x="3647644" y="5421073"/>
            <a:chExt cx="1064340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172C4C3-F0F0-E047-7F69-AD89B7B5C9C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B8B8C8C-15A6-B38C-10D3-1BEEE7B3DA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FD78C26-968A-2E30-A9F7-A71DD170AF68}"/>
              </a:ext>
            </a:extLst>
          </p:cNvPr>
          <p:cNvGrpSpPr/>
          <p:nvPr/>
        </p:nvGrpSpPr>
        <p:grpSpPr>
          <a:xfrm>
            <a:off x="2887493" y="4866182"/>
            <a:ext cx="1068643" cy="369332"/>
            <a:chOff x="3647644" y="5359159"/>
            <a:chExt cx="1068643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C95DB6-F060-157B-18EE-FD504180D01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842D409-7395-1F2D-9A82-C257DDDB87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A430B98-02E9-3D4D-C333-8FA048EA7706}"/>
              </a:ext>
            </a:extLst>
          </p:cNvPr>
          <p:cNvGrpSpPr/>
          <p:nvPr/>
        </p:nvGrpSpPr>
        <p:grpSpPr>
          <a:xfrm>
            <a:off x="2593895" y="5268785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7676663-36AC-D2F1-6D5C-829625DDB86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14B96D8-3124-1583-12F0-1C387A21ED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0E1679C-705F-C909-D881-7EF8DFA0E476}"/>
              </a:ext>
            </a:extLst>
          </p:cNvPr>
          <p:cNvGrpSpPr/>
          <p:nvPr/>
        </p:nvGrpSpPr>
        <p:grpSpPr>
          <a:xfrm>
            <a:off x="4476372" y="5453451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62CE283-0E9E-C574-ED63-39CE3FD388A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F620FD6-D8FA-648F-8D4C-1FCA24131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4156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Ladder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106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00E012-79B7-7E23-7ACE-7F9F086014AB}"/>
              </a:ext>
            </a:extLst>
          </p:cNvPr>
          <p:cNvCxnSpPr>
            <a:cxnSpLocks/>
          </p:cNvCxnSpPr>
          <p:nvPr/>
        </p:nvCxnSpPr>
        <p:spPr>
          <a:xfrm>
            <a:off x="1367942" y="3818876"/>
            <a:ext cx="2500580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5E4A59-39AD-DE2E-676C-6223EC06B569}"/>
              </a:ext>
            </a:extLst>
          </p:cNvPr>
          <p:cNvCxnSpPr>
            <a:cxnSpLocks/>
          </p:cNvCxnSpPr>
          <p:nvPr/>
        </p:nvCxnSpPr>
        <p:spPr>
          <a:xfrm flipV="1">
            <a:off x="1367942" y="4834128"/>
            <a:ext cx="3299156" cy="47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B9B8E8-FDA6-ED5A-7788-7B27D5E60275}"/>
              </a:ext>
            </a:extLst>
          </p:cNvPr>
          <p:cNvCxnSpPr>
            <a:cxnSpLocks/>
          </p:cNvCxnSpPr>
          <p:nvPr/>
        </p:nvCxnSpPr>
        <p:spPr>
          <a:xfrm>
            <a:off x="3868522" y="1880007"/>
            <a:ext cx="0" cy="195315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5ACA60-CA04-F2FE-84DE-06EFBF615126}"/>
              </a:ext>
            </a:extLst>
          </p:cNvPr>
          <p:cNvCxnSpPr>
            <a:cxnSpLocks/>
          </p:cNvCxnSpPr>
          <p:nvPr/>
        </p:nvCxnSpPr>
        <p:spPr>
          <a:xfrm>
            <a:off x="4659781" y="1887322"/>
            <a:ext cx="0" cy="295412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70503C-5918-ECE2-3FB3-DCCBDCEB71BF}"/>
              </a:ext>
            </a:extLst>
          </p:cNvPr>
          <p:cNvCxnSpPr>
            <a:cxnSpLocks/>
          </p:cNvCxnSpPr>
          <p:nvPr/>
        </p:nvCxnSpPr>
        <p:spPr>
          <a:xfrm flipV="1">
            <a:off x="2852928" y="3041296"/>
            <a:ext cx="1806853" cy="180014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3AFA96D-453D-73EE-D1B0-D5AFDD86E960}"/>
              </a:ext>
            </a:extLst>
          </p:cNvPr>
          <p:cNvCxnSpPr/>
          <p:nvPr/>
        </p:nvCxnSpPr>
        <p:spPr>
          <a:xfrm>
            <a:off x="1675181" y="3833165"/>
            <a:ext cx="0" cy="1000963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CDE2C5C-EB69-9FA7-5C81-0805AB5C7D00}"/>
                  </a:ext>
                </a:extLst>
              </p:cNvPr>
              <p:cNvSpPr txBox="1"/>
              <p:nvPr/>
            </p:nvSpPr>
            <p:spPr>
              <a:xfrm>
                <a:off x="1736439" y="4195147"/>
                <a:ext cx="9067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CDE2C5C-EB69-9FA7-5C81-0805AB5C7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439" y="4195147"/>
                <a:ext cx="906787" cy="276999"/>
              </a:xfrm>
              <a:prstGeom prst="rect">
                <a:avLst/>
              </a:prstGeom>
              <a:blipFill>
                <a:blip r:embed="rId2"/>
                <a:stretch>
                  <a:fillRect l="-6040" r="-536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5BEA0BD-AFE3-7384-FCE0-9EA37B603B8D}"/>
              </a:ext>
            </a:extLst>
          </p:cNvPr>
          <p:cNvCxnSpPr>
            <a:cxnSpLocks/>
          </p:cNvCxnSpPr>
          <p:nvPr/>
        </p:nvCxnSpPr>
        <p:spPr>
          <a:xfrm flipH="1">
            <a:off x="3881933" y="2038505"/>
            <a:ext cx="777848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5019ED-875E-3B77-0207-67BFEFB8A61E}"/>
                  </a:ext>
                </a:extLst>
              </p:cNvPr>
              <p:cNvSpPr txBox="1"/>
              <p:nvPr/>
            </p:nvSpPr>
            <p:spPr>
              <a:xfrm>
                <a:off x="3817463" y="1567832"/>
                <a:ext cx="912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5019ED-875E-3B77-0207-67BFEFB8A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463" y="1567832"/>
                <a:ext cx="912108" cy="276999"/>
              </a:xfrm>
              <a:prstGeom prst="rect">
                <a:avLst/>
              </a:prstGeom>
              <a:blipFill>
                <a:blip r:embed="rId3"/>
                <a:stretch>
                  <a:fillRect l="-5333" r="-600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6B9792A-6672-03A5-4464-02EF3D61F274}"/>
              </a:ext>
            </a:extLst>
          </p:cNvPr>
          <p:cNvSpPr txBox="1"/>
          <p:nvPr/>
        </p:nvSpPr>
        <p:spPr>
          <a:xfrm>
            <a:off x="5361730" y="1602093"/>
            <a:ext cx="26849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What is the </a:t>
            </a:r>
            <a:r>
              <a:rPr lang="en-US" b="1" i="1" dirty="0">
                <a:solidFill>
                  <a:srgbClr val="FF0000"/>
                </a:solidFill>
              </a:rPr>
              <a:t>maximum</a:t>
            </a:r>
            <a:r>
              <a:rPr lang="en-US" i="1" dirty="0"/>
              <a:t> length straight ladder than can fit around this corner?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41EC208-D515-B544-95C8-AAED2ACADBE3}"/>
              </a:ext>
            </a:extLst>
          </p:cNvPr>
          <p:cNvGrpSpPr/>
          <p:nvPr/>
        </p:nvGrpSpPr>
        <p:grpSpPr>
          <a:xfrm>
            <a:off x="3633162" y="3574879"/>
            <a:ext cx="228600" cy="230984"/>
            <a:chOff x="3633162" y="3574879"/>
            <a:chExt cx="228600" cy="23098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6D6D2E7-2664-AF0E-EDBF-DE118A5592B5}"/>
                </a:ext>
              </a:extLst>
            </p:cNvPr>
            <p:cNvCxnSpPr/>
            <p:nvPr/>
          </p:nvCxnSpPr>
          <p:spPr>
            <a:xfrm flipV="1">
              <a:off x="3635544" y="3577263"/>
              <a:ext cx="0" cy="22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E1C7953-D2C2-A9F2-0DC2-E52BAE924DA0}"/>
                </a:ext>
              </a:extLst>
            </p:cNvPr>
            <p:cNvCxnSpPr/>
            <p:nvPr/>
          </p:nvCxnSpPr>
          <p:spPr>
            <a:xfrm flipV="1">
              <a:off x="3633162" y="3574879"/>
              <a:ext cx="2286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797958A-DE19-AD98-BAD5-49AEED0C0FBC}"/>
              </a:ext>
            </a:extLst>
          </p:cNvPr>
          <p:cNvGrpSpPr/>
          <p:nvPr/>
        </p:nvGrpSpPr>
        <p:grpSpPr>
          <a:xfrm>
            <a:off x="4414341" y="4588680"/>
            <a:ext cx="228600" cy="230984"/>
            <a:chOff x="3633162" y="3574879"/>
            <a:chExt cx="228600" cy="23098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5215979-D298-53EF-7A2B-9369AB15E861}"/>
                </a:ext>
              </a:extLst>
            </p:cNvPr>
            <p:cNvCxnSpPr/>
            <p:nvPr/>
          </p:nvCxnSpPr>
          <p:spPr>
            <a:xfrm flipV="1">
              <a:off x="3635544" y="3577263"/>
              <a:ext cx="0" cy="22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DE14A0-8D35-0BCA-241C-82BF85D0AFB3}"/>
                </a:ext>
              </a:extLst>
            </p:cNvPr>
            <p:cNvCxnSpPr/>
            <p:nvPr/>
          </p:nvCxnSpPr>
          <p:spPr>
            <a:xfrm flipV="1">
              <a:off x="3633162" y="3574879"/>
              <a:ext cx="2286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81423C9-BEAA-084A-2A61-411E62CE1D9E}"/>
              </a:ext>
            </a:extLst>
          </p:cNvPr>
          <p:cNvSpPr txBox="1"/>
          <p:nvPr/>
        </p:nvSpPr>
        <p:spPr>
          <a:xfrm>
            <a:off x="5361731" y="3377188"/>
            <a:ext cx="268498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Note</a:t>
            </a:r>
            <a:r>
              <a:rPr lang="en-US" dirty="0"/>
              <a:t>: the ladder must always maintain a constant length</a:t>
            </a: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0F8778B9-5BFC-E046-E151-A107EDFD5973}"/>
              </a:ext>
            </a:extLst>
          </p:cNvPr>
          <p:cNvSpPr/>
          <p:nvPr/>
        </p:nvSpPr>
        <p:spPr>
          <a:xfrm>
            <a:off x="2839537" y="4542841"/>
            <a:ext cx="555924" cy="570483"/>
          </a:xfrm>
          <a:prstGeom prst="arc">
            <a:avLst>
              <a:gd name="adj1" fmla="val 17171061"/>
              <a:gd name="adj2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80B31DD-90FC-7279-F4BF-CB1ECC6E0BD1}"/>
                  </a:ext>
                </a:extLst>
              </p:cNvPr>
              <p:cNvSpPr txBox="1"/>
              <p:nvPr/>
            </p:nvSpPr>
            <p:spPr>
              <a:xfrm>
                <a:off x="3102004" y="4561885"/>
                <a:ext cx="1894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80B31DD-90FC-7279-F4BF-CB1ECC6E0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004" y="4561885"/>
                <a:ext cx="189475" cy="276999"/>
              </a:xfrm>
              <a:prstGeom prst="rect">
                <a:avLst/>
              </a:prstGeom>
              <a:blipFill>
                <a:blip r:embed="rId4"/>
                <a:stretch>
                  <a:fillRect l="-32258" r="-2258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11292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Ladder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B0373E-9C80-6DAE-D091-009146C9E1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Create a Python program called </a:t>
                </a:r>
                <a:r>
                  <a:rPr lang="en-US" sz="2400" b="1" dirty="0"/>
                  <a:t>ladder_problem.py </a:t>
                </a:r>
                <a:r>
                  <a:rPr lang="en-US" sz="2400" dirty="0"/>
                  <a:t>that uses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SciPy</a:t>
                </a:r>
                <a:r>
                  <a:rPr lang="en-US" sz="2400" dirty="0"/>
                  <a:t> to calculate and display the maximum ladder length possible that will fit around the corner depicted on the prior slide</a:t>
                </a:r>
              </a:p>
              <a:p>
                <a:r>
                  <a:rPr lang="en-US" sz="2400" dirty="0"/>
                  <a:t>Additionally, using pyplot, graph the function describing the maximal ladder length as a function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 (see following diagram)</a:t>
                </a:r>
              </a:p>
              <a:p>
                <a:r>
                  <a:rPr lang="en-US" sz="2400" dirty="0"/>
                  <a:t>Finally, plot the point where this function has a zero rate of change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B0373E-9C80-6DAE-D091-009146C9E1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21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17BA432F-A010-B696-C0DD-646E8BFEB7BE}"/>
              </a:ext>
            </a:extLst>
          </p:cNvPr>
          <p:cNvSpPr/>
          <p:nvPr/>
        </p:nvSpPr>
        <p:spPr>
          <a:xfrm>
            <a:off x="1491674" y="2450892"/>
            <a:ext cx="1787605" cy="683177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CB1FAE-0A3F-41B3-8044-B7D78E283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D87F1AA-D192-4D1C-A7A0-1C98B8AE0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Ladder Problem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1C9581-FB74-4F5D-B02A-2903A5FB295A}"/>
              </a:ext>
            </a:extLst>
          </p:cNvPr>
          <p:cNvCxnSpPr>
            <a:cxnSpLocks/>
          </p:cNvCxnSpPr>
          <p:nvPr/>
        </p:nvCxnSpPr>
        <p:spPr>
          <a:xfrm>
            <a:off x="1367942" y="3818876"/>
            <a:ext cx="2500580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207B4D-78C6-4979-930D-A522FA1FB611}"/>
              </a:ext>
            </a:extLst>
          </p:cNvPr>
          <p:cNvCxnSpPr>
            <a:cxnSpLocks/>
          </p:cNvCxnSpPr>
          <p:nvPr/>
        </p:nvCxnSpPr>
        <p:spPr>
          <a:xfrm flipV="1">
            <a:off x="1367942" y="4834128"/>
            <a:ext cx="3299156" cy="47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1AD9E35-42F1-4F9D-8C83-8070539B8DC2}"/>
              </a:ext>
            </a:extLst>
          </p:cNvPr>
          <p:cNvCxnSpPr>
            <a:cxnSpLocks/>
          </p:cNvCxnSpPr>
          <p:nvPr/>
        </p:nvCxnSpPr>
        <p:spPr>
          <a:xfrm>
            <a:off x="3868522" y="1880007"/>
            <a:ext cx="0" cy="195315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438E71-B9F8-4E4E-B293-9A87AC7DF54F}"/>
              </a:ext>
            </a:extLst>
          </p:cNvPr>
          <p:cNvCxnSpPr>
            <a:cxnSpLocks/>
          </p:cNvCxnSpPr>
          <p:nvPr/>
        </p:nvCxnSpPr>
        <p:spPr>
          <a:xfrm>
            <a:off x="4659781" y="1887322"/>
            <a:ext cx="0" cy="295412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A46B5F1-FF32-4B95-B9BF-DD3B9CD350D7}"/>
              </a:ext>
            </a:extLst>
          </p:cNvPr>
          <p:cNvCxnSpPr>
            <a:cxnSpLocks/>
          </p:cNvCxnSpPr>
          <p:nvPr/>
        </p:nvCxnSpPr>
        <p:spPr>
          <a:xfrm flipV="1">
            <a:off x="2852928" y="3041296"/>
            <a:ext cx="1806853" cy="180014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3409E57-1E46-41DA-A457-15AEF1607F72}"/>
              </a:ext>
            </a:extLst>
          </p:cNvPr>
          <p:cNvCxnSpPr/>
          <p:nvPr/>
        </p:nvCxnSpPr>
        <p:spPr>
          <a:xfrm>
            <a:off x="1675181" y="3833165"/>
            <a:ext cx="0" cy="1000963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068B9AF-2A8D-4357-98C9-12789E9D7B46}"/>
                  </a:ext>
                </a:extLst>
              </p:cNvPr>
              <p:cNvSpPr txBox="1"/>
              <p:nvPr/>
            </p:nvSpPr>
            <p:spPr>
              <a:xfrm>
                <a:off x="1736439" y="4195147"/>
                <a:ext cx="9067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068B9AF-2A8D-4357-98C9-12789E9D7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439" y="4195147"/>
                <a:ext cx="906787" cy="276999"/>
              </a:xfrm>
              <a:prstGeom prst="rect">
                <a:avLst/>
              </a:prstGeom>
              <a:blipFill>
                <a:blip r:embed="rId2"/>
                <a:stretch>
                  <a:fillRect l="-6040" r="-536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8EA926-6E86-4119-B34D-EAE3624FDCC2}"/>
              </a:ext>
            </a:extLst>
          </p:cNvPr>
          <p:cNvCxnSpPr>
            <a:cxnSpLocks/>
          </p:cNvCxnSpPr>
          <p:nvPr/>
        </p:nvCxnSpPr>
        <p:spPr>
          <a:xfrm flipH="1">
            <a:off x="3881933" y="2038505"/>
            <a:ext cx="777848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1CE358-3789-4408-AE0C-83F3A4F083E6}"/>
                  </a:ext>
                </a:extLst>
              </p:cNvPr>
              <p:cNvSpPr txBox="1"/>
              <p:nvPr/>
            </p:nvSpPr>
            <p:spPr>
              <a:xfrm>
                <a:off x="3817463" y="1567832"/>
                <a:ext cx="912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1CE358-3789-4408-AE0C-83F3A4F08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463" y="1567832"/>
                <a:ext cx="912108" cy="276999"/>
              </a:xfrm>
              <a:prstGeom prst="rect">
                <a:avLst/>
              </a:prstGeom>
              <a:blipFill>
                <a:blip r:embed="rId3"/>
                <a:stretch>
                  <a:fillRect l="-5333" r="-600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67BDB84-FA48-42B7-8708-7322D7678021}"/>
                  </a:ext>
                </a:extLst>
              </p:cNvPr>
              <p:cNvSpPr txBox="1"/>
              <p:nvPr/>
            </p:nvSpPr>
            <p:spPr>
              <a:xfrm rot="18870086">
                <a:off x="3108735" y="4042360"/>
                <a:ext cx="2783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67BDB84-FA48-42B7-8708-7322D7678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70086">
                <a:off x="3108735" y="4042360"/>
                <a:ext cx="278346" cy="276999"/>
              </a:xfrm>
              <a:prstGeom prst="rect">
                <a:avLst/>
              </a:prstGeom>
              <a:blipFill>
                <a:blip r:embed="rId4"/>
                <a:stretch>
                  <a:fillRect l="-6154" r="-10769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A27D577-D50A-4E65-B969-EC1270E9C48D}"/>
                  </a:ext>
                </a:extLst>
              </p:cNvPr>
              <p:cNvSpPr txBox="1"/>
              <p:nvPr/>
            </p:nvSpPr>
            <p:spPr>
              <a:xfrm rot="18870086">
                <a:off x="4020544" y="3111597"/>
                <a:ext cx="2932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A27D577-D50A-4E65-B969-EC1270E9C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70086">
                <a:off x="4020544" y="3111597"/>
                <a:ext cx="293285" cy="276999"/>
              </a:xfrm>
              <a:prstGeom prst="rect">
                <a:avLst/>
              </a:prstGeom>
              <a:blipFill>
                <a:blip r:embed="rId5"/>
                <a:stretch>
                  <a:fillRect l="-5970" r="-8955" b="-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c 29">
            <a:extLst>
              <a:ext uri="{FF2B5EF4-FFF2-40B4-BE49-F238E27FC236}">
                <a16:creationId xmlns:a16="http://schemas.microsoft.com/office/drawing/2014/main" id="{9E27B5E9-369C-407F-8174-2A37E4C351CC}"/>
              </a:ext>
            </a:extLst>
          </p:cNvPr>
          <p:cNvSpPr/>
          <p:nvPr/>
        </p:nvSpPr>
        <p:spPr>
          <a:xfrm>
            <a:off x="2839537" y="4542841"/>
            <a:ext cx="555924" cy="570483"/>
          </a:xfrm>
          <a:prstGeom prst="arc">
            <a:avLst>
              <a:gd name="adj1" fmla="val 17171061"/>
              <a:gd name="adj2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2EB99FF-5CED-4658-8A6A-2604F08398D9}"/>
              </a:ext>
            </a:extLst>
          </p:cNvPr>
          <p:cNvCxnSpPr>
            <a:cxnSpLocks/>
          </p:cNvCxnSpPr>
          <p:nvPr/>
        </p:nvCxnSpPr>
        <p:spPr>
          <a:xfrm flipH="1">
            <a:off x="3881935" y="3836825"/>
            <a:ext cx="777848" cy="0"/>
          </a:xfrm>
          <a:prstGeom prst="straightConnector1">
            <a:avLst/>
          </a:prstGeom>
          <a:ln w="28575">
            <a:solidFill>
              <a:srgbClr val="00B05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c 31">
            <a:extLst>
              <a:ext uri="{FF2B5EF4-FFF2-40B4-BE49-F238E27FC236}">
                <a16:creationId xmlns:a16="http://schemas.microsoft.com/office/drawing/2014/main" id="{27BA6BBB-1FF8-4D19-AC08-9545447CCF5D}"/>
              </a:ext>
            </a:extLst>
          </p:cNvPr>
          <p:cNvSpPr/>
          <p:nvPr/>
        </p:nvSpPr>
        <p:spPr>
          <a:xfrm>
            <a:off x="3849035" y="3533635"/>
            <a:ext cx="555924" cy="570483"/>
          </a:xfrm>
          <a:prstGeom prst="arc">
            <a:avLst>
              <a:gd name="adj1" fmla="val 17171061"/>
              <a:gd name="adj2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195C9CB-DF1A-4781-9C03-62985DF99F7C}"/>
                  </a:ext>
                </a:extLst>
              </p:cNvPr>
              <p:cNvSpPr txBox="1"/>
              <p:nvPr/>
            </p:nvSpPr>
            <p:spPr>
              <a:xfrm>
                <a:off x="3102004" y="4561885"/>
                <a:ext cx="1894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195C9CB-DF1A-4781-9C03-62985DF99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004" y="4561885"/>
                <a:ext cx="189475" cy="276999"/>
              </a:xfrm>
              <a:prstGeom prst="rect">
                <a:avLst/>
              </a:prstGeom>
              <a:blipFill>
                <a:blip r:embed="rId6"/>
                <a:stretch>
                  <a:fillRect l="-32258" r="-2258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1B4801A-6FDC-4FF6-9E1D-8C44B05F3474}"/>
                  </a:ext>
                </a:extLst>
              </p:cNvPr>
              <p:cNvSpPr txBox="1"/>
              <p:nvPr/>
            </p:nvSpPr>
            <p:spPr>
              <a:xfrm>
                <a:off x="4120747" y="3568119"/>
                <a:ext cx="1894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1B4801A-6FDC-4FF6-9E1D-8C44B05F3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747" y="3568119"/>
                <a:ext cx="189475" cy="276999"/>
              </a:xfrm>
              <a:prstGeom prst="rect">
                <a:avLst/>
              </a:prstGeom>
              <a:blipFill>
                <a:blip r:embed="rId7"/>
                <a:stretch>
                  <a:fillRect l="-32258" r="-2258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D4E50AE-A1D5-420A-A2F2-256AC56F81E0}"/>
                  </a:ext>
                </a:extLst>
              </p:cNvPr>
              <p:cNvSpPr txBox="1"/>
              <p:nvPr/>
            </p:nvSpPr>
            <p:spPr>
              <a:xfrm>
                <a:off x="1539170" y="2026906"/>
                <a:ext cx="12143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D4E50AE-A1D5-420A-A2F2-256AC56F8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170" y="2026906"/>
                <a:ext cx="1214370" cy="276999"/>
              </a:xfrm>
              <a:prstGeom prst="rect">
                <a:avLst/>
              </a:prstGeom>
              <a:blipFill>
                <a:blip r:embed="rId8"/>
                <a:stretch>
                  <a:fillRect l="-4000" r="-100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C3FBD45-210E-4DD0-96BA-5492E73BD7EF}"/>
                  </a:ext>
                </a:extLst>
              </p:cNvPr>
              <p:cNvSpPr txBox="1"/>
              <p:nvPr/>
            </p:nvSpPr>
            <p:spPr>
              <a:xfrm>
                <a:off x="2907530" y="5117373"/>
                <a:ext cx="1311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C3FBD45-210E-4DD0-96BA-5492E73BD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530" y="5117373"/>
                <a:ext cx="1311321" cy="276999"/>
              </a:xfrm>
              <a:prstGeom prst="rect">
                <a:avLst/>
              </a:prstGeom>
              <a:blipFill>
                <a:blip r:embed="rId9"/>
                <a:stretch>
                  <a:fillRect l="-4186" r="-1395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A9BA9A1-2D5C-4301-A3CB-A7692721EF0C}"/>
                  </a:ext>
                </a:extLst>
              </p:cNvPr>
              <p:cNvSpPr txBox="1"/>
              <p:nvPr/>
            </p:nvSpPr>
            <p:spPr>
              <a:xfrm>
                <a:off x="4917234" y="3369620"/>
                <a:ext cx="13524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A9BA9A1-2D5C-4301-A3CB-A7692721E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234" y="3369620"/>
                <a:ext cx="1352422" cy="276999"/>
              </a:xfrm>
              <a:prstGeom prst="rect">
                <a:avLst/>
              </a:prstGeom>
              <a:blipFill>
                <a:blip r:embed="rId10"/>
                <a:stretch>
                  <a:fillRect l="-4072" r="-1810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8A2987E-BEEA-4B8D-A877-AE9682E0BE31}"/>
                  </a:ext>
                </a:extLst>
              </p:cNvPr>
              <p:cNvSpPr txBox="1"/>
              <p:nvPr/>
            </p:nvSpPr>
            <p:spPr>
              <a:xfrm>
                <a:off x="2895776" y="5577136"/>
                <a:ext cx="1046505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8A2987E-BEEA-4B8D-A877-AE9682E0B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776" y="5577136"/>
                <a:ext cx="1046505" cy="52046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C939122-1D26-44A0-A792-42009632E4E5}"/>
                  </a:ext>
                </a:extLst>
              </p:cNvPr>
              <p:cNvSpPr txBox="1"/>
              <p:nvPr/>
            </p:nvSpPr>
            <p:spPr>
              <a:xfrm>
                <a:off x="4932733" y="3724286"/>
                <a:ext cx="1082284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C939122-1D26-44A0-A792-42009632E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733" y="3724286"/>
                <a:ext cx="1082284" cy="52046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3F600EB-00ED-4ECF-AB43-4DB57EA90A9C}"/>
                  </a:ext>
                </a:extLst>
              </p:cNvPr>
              <p:cNvSpPr txBox="1"/>
              <p:nvPr/>
            </p:nvSpPr>
            <p:spPr>
              <a:xfrm>
                <a:off x="1524375" y="2532249"/>
                <a:ext cx="1722203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3F600EB-00ED-4ECF-AB43-4DB57EA90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375" y="2532249"/>
                <a:ext cx="1722203" cy="52046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4888FEE-4A2F-4739-BF96-F75127061F05}"/>
                  </a:ext>
                </a:extLst>
              </p:cNvPr>
              <p:cNvSpPr txBox="1"/>
              <p:nvPr/>
            </p:nvSpPr>
            <p:spPr>
              <a:xfrm>
                <a:off x="5434390" y="4791097"/>
                <a:ext cx="2561123" cy="120654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Note</a:t>
                </a:r>
                <a:r>
                  <a:rPr lang="en-US" dirty="0"/>
                  <a:t>: the ladder must maintain a </a:t>
                </a:r>
                <a:r>
                  <a:rPr lang="en-US" b="1" i="1" dirty="0"/>
                  <a:t>constant</a:t>
                </a:r>
                <a:r>
                  <a:rPr lang="en-US" dirty="0"/>
                  <a:t> length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throughout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4888FEE-4A2F-4739-BF96-F75127061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390" y="4791097"/>
                <a:ext cx="2561123" cy="1206549"/>
              </a:xfrm>
              <a:prstGeom prst="rect">
                <a:avLst/>
              </a:prstGeom>
              <a:blipFill>
                <a:blip r:embed="rId14"/>
                <a:stretch>
                  <a:fillRect t="-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5196BA3F-A257-4A10-9F2D-567F78161924}"/>
              </a:ext>
            </a:extLst>
          </p:cNvPr>
          <p:cNvSpPr txBox="1"/>
          <p:nvPr/>
        </p:nvSpPr>
        <p:spPr>
          <a:xfrm>
            <a:off x="5361730" y="1602093"/>
            <a:ext cx="26849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What is the </a:t>
            </a:r>
            <a:r>
              <a:rPr lang="en-US" b="1" i="1" dirty="0">
                <a:solidFill>
                  <a:srgbClr val="FF0000"/>
                </a:solidFill>
              </a:rPr>
              <a:t>maximum</a:t>
            </a:r>
            <a:r>
              <a:rPr lang="en-US" i="1" dirty="0"/>
              <a:t> length straight ladder than can fit around this corner?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D9A8742-EB53-614D-2258-3714D2D3E269}"/>
              </a:ext>
            </a:extLst>
          </p:cNvPr>
          <p:cNvGrpSpPr/>
          <p:nvPr/>
        </p:nvGrpSpPr>
        <p:grpSpPr>
          <a:xfrm>
            <a:off x="3633162" y="3574879"/>
            <a:ext cx="228600" cy="230984"/>
            <a:chOff x="3633162" y="3574879"/>
            <a:chExt cx="228600" cy="230984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6DDD6B-0202-5C77-BDF6-BBCF774238E6}"/>
                </a:ext>
              </a:extLst>
            </p:cNvPr>
            <p:cNvCxnSpPr/>
            <p:nvPr/>
          </p:nvCxnSpPr>
          <p:spPr>
            <a:xfrm flipV="1">
              <a:off x="3635544" y="3577263"/>
              <a:ext cx="0" cy="22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DD55637-0F94-58B3-4A7C-01C284018D00}"/>
                </a:ext>
              </a:extLst>
            </p:cNvPr>
            <p:cNvCxnSpPr/>
            <p:nvPr/>
          </p:nvCxnSpPr>
          <p:spPr>
            <a:xfrm flipV="1">
              <a:off x="3633162" y="3574879"/>
              <a:ext cx="2286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2B87B1B-6F7D-3258-63F6-D84145A5D4E3}"/>
              </a:ext>
            </a:extLst>
          </p:cNvPr>
          <p:cNvGrpSpPr/>
          <p:nvPr/>
        </p:nvGrpSpPr>
        <p:grpSpPr>
          <a:xfrm>
            <a:off x="4414341" y="4588680"/>
            <a:ext cx="228600" cy="230984"/>
            <a:chOff x="3633162" y="3574879"/>
            <a:chExt cx="228600" cy="230984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6B9B253-66F0-ACC2-685C-410BDE68EB1D}"/>
                </a:ext>
              </a:extLst>
            </p:cNvPr>
            <p:cNvCxnSpPr/>
            <p:nvPr/>
          </p:nvCxnSpPr>
          <p:spPr>
            <a:xfrm flipV="1">
              <a:off x="3635544" y="3577263"/>
              <a:ext cx="0" cy="228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1152933-82DE-2188-AD82-4772D47BEF0A}"/>
                </a:ext>
              </a:extLst>
            </p:cNvPr>
            <p:cNvCxnSpPr/>
            <p:nvPr/>
          </p:nvCxnSpPr>
          <p:spPr>
            <a:xfrm flipV="1">
              <a:off x="3633162" y="3574879"/>
              <a:ext cx="2286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FD1DC2-086B-EFAA-9B6D-D8814E768CAC}"/>
              </a:ext>
            </a:extLst>
          </p:cNvPr>
          <p:cNvCxnSpPr>
            <a:cxnSpLocks/>
          </p:cNvCxnSpPr>
          <p:nvPr/>
        </p:nvCxnSpPr>
        <p:spPr>
          <a:xfrm flipV="1">
            <a:off x="2852928" y="3821257"/>
            <a:ext cx="1020296" cy="10201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3107C1F-8C0D-8EB5-97AD-B1AA0B3520EA}"/>
              </a:ext>
            </a:extLst>
          </p:cNvPr>
          <p:cNvCxnSpPr>
            <a:cxnSpLocks/>
          </p:cNvCxnSpPr>
          <p:nvPr/>
        </p:nvCxnSpPr>
        <p:spPr>
          <a:xfrm flipV="1">
            <a:off x="3879532" y="3035808"/>
            <a:ext cx="776308" cy="780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33AD1A-C99D-5FA4-9B06-6D007DB46A36}"/>
              </a:ext>
            </a:extLst>
          </p:cNvPr>
          <p:cNvCxnSpPr/>
          <p:nvPr/>
        </p:nvCxnSpPr>
        <p:spPr>
          <a:xfrm>
            <a:off x="2800350" y="4791097"/>
            <a:ext cx="95426" cy="999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7EA50AD-0F52-4276-340A-BA278D13EFB1}"/>
              </a:ext>
            </a:extLst>
          </p:cNvPr>
          <p:cNvCxnSpPr/>
          <p:nvPr/>
        </p:nvCxnSpPr>
        <p:spPr>
          <a:xfrm>
            <a:off x="3827057" y="3769439"/>
            <a:ext cx="95426" cy="999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F2D98D0-ED56-9A34-B0CB-34F667475115}"/>
              </a:ext>
            </a:extLst>
          </p:cNvPr>
          <p:cNvCxnSpPr/>
          <p:nvPr/>
        </p:nvCxnSpPr>
        <p:spPr>
          <a:xfrm>
            <a:off x="4609015" y="2987712"/>
            <a:ext cx="95426" cy="999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C66557B-A76E-A3CE-BFF5-2AA0BDC7BF7D}"/>
              </a:ext>
            </a:extLst>
          </p:cNvPr>
          <p:cNvSpPr txBox="1"/>
          <p:nvPr/>
        </p:nvSpPr>
        <p:spPr>
          <a:xfrm>
            <a:off x="5009758" y="2589265"/>
            <a:ext cx="3699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Because the ladder length must be constant, its rate of change (</a:t>
            </a:r>
            <a:r>
              <a:rPr lang="en-US" sz="1400" b="1" dirty="0">
                <a:solidFill>
                  <a:srgbClr val="00B050"/>
                </a:solidFill>
              </a:rPr>
              <a:t>first derivative</a:t>
            </a:r>
            <a:r>
              <a:rPr lang="en-US" sz="1400" dirty="0">
                <a:solidFill>
                  <a:srgbClr val="00B050"/>
                </a:solidFill>
              </a:rPr>
              <a:t>) must be </a:t>
            </a:r>
            <a:r>
              <a:rPr lang="en-US" sz="1400" b="1" dirty="0">
                <a:solidFill>
                  <a:srgbClr val="00B050"/>
                </a:solidFill>
              </a:rPr>
              <a:t>zero</a:t>
            </a:r>
            <a:r>
              <a:rPr lang="en-US" sz="1400" dirty="0">
                <a:solidFill>
                  <a:srgbClr val="00B050"/>
                </a:solidFill>
              </a:rPr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079AFB-8467-2B7D-D9CE-47E7C0AE1B37}"/>
                  </a:ext>
                </a:extLst>
              </p:cNvPr>
              <p:cNvSpPr txBox="1"/>
              <p:nvPr/>
            </p:nvSpPr>
            <p:spPr>
              <a:xfrm>
                <a:off x="372603" y="3159779"/>
                <a:ext cx="27882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1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400" dirty="0">
                    <a:solidFill>
                      <a:srgbClr val="00B050"/>
                    </a:solidFill>
                  </a:rPr>
                  <a:t> at an extrema point which happens to be the minimum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079AFB-8467-2B7D-D9CE-47E7C0AE1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03" y="3159779"/>
                <a:ext cx="2788218" cy="523220"/>
              </a:xfrm>
              <a:prstGeom prst="rect">
                <a:avLst/>
              </a:prstGeom>
              <a:blipFill>
                <a:blip r:embed="rId15"/>
                <a:stretch>
                  <a:fillRect t="-1163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BA4E99C-6BD1-5B85-B932-125E471E385B}"/>
              </a:ext>
            </a:extLst>
          </p:cNvPr>
          <p:cNvCxnSpPr>
            <a:cxnSpLocks/>
          </p:cNvCxnSpPr>
          <p:nvPr/>
        </p:nvCxnSpPr>
        <p:spPr>
          <a:xfrm flipV="1">
            <a:off x="3870484" y="3832010"/>
            <a:ext cx="0" cy="987654"/>
          </a:xfrm>
          <a:prstGeom prst="straightConnector1">
            <a:avLst/>
          </a:prstGeom>
          <a:ln w="28575">
            <a:solidFill>
              <a:srgbClr val="00B05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AE30D6E-2C6C-DF14-737E-A35433896C5A}"/>
              </a:ext>
            </a:extLst>
          </p:cNvPr>
          <p:cNvSpPr/>
          <p:nvPr/>
        </p:nvSpPr>
        <p:spPr>
          <a:xfrm>
            <a:off x="2273743" y="4195147"/>
            <a:ext cx="148180" cy="28670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3FF9A2-0C9E-31F8-A26F-2D4BB9B3DB1E}"/>
              </a:ext>
            </a:extLst>
          </p:cNvPr>
          <p:cNvSpPr/>
          <p:nvPr/>
        </p:nvSpPr>
        <p:spPr>
          <a:xfrm>
            <a:off x="3603651" y="5545974"/>
            <a:ext cx="148180" cy="28670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CF166D04-86C8-90BD-D8C4-10D61BE6B27F}"/>
              </a:ext>
            </a:extLst>
          </p:cNvPr>
          <p:cNvCxnSpPr>
            <a:stCxn id="13" idx="2"/>
            <a:endCxn id="14" idx="1"/>
          </p:cNvCxnSpPr>
          <p:nvPr/>
        </p:nvCxnSpPr>
        <p:spPr>
          <a:xfrm rot="16200000" flipH="1">
            <a:off x="2372005" y="4457680"/>
            <a:ext cx="1207475" cy="1255818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35BD789-63F9-4033-F916-E67139E2DC09}"/>
              </a:ext>
            </a:extLst>
          </p:cNvPr>
          <p:cNvSpPr/>
          <p:nvPr/>
        </p:nvSpPr>
        <p:spPr>
          <a:xfrm>
            <a:off x="4368755" y="1579090"/>
            <a:ext cx="133054" cy="26574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7B342E-B0B7-ECE3-D659-A740020EFD97}"/>
              </a:ext>
            </a:extLst>
          </p:cNvPr>
          <p:cNvSpPr/>
          <p:nvPr/>
        </p:nvSpPr>
        <p:spPr>
          <a:xfrm>
            <a:off x="5672994" y="3706618"/>
            <a:ext cx="133054" cy="26574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3F4D160-1E8E-029F-C612-0D86BD8CDC2C}"/>
              </a:ext>
            </a:extLst>
          </p:cNvPr>
          <p:cNvCxnSpPr>
            <a:cxnSpLocks/>
            <a:stCxn id="19" idx="0"/>
            <a:endCxn id="20" idx="1"/>
          </p:cNvCxnSpPr>
          <p:nvPr/>
        </p:nvCxnSpPr>
        <p:spPr>
          <a:xfrm rot="16200000" flipH="1">
            <a:off x="3923938" y="2090433"/>
            <a:ext cx="2260399" cy="1237712"/>
          </a:xfrm>
          <a:prstGeom prst="bentConnector4">
            <a:avLst>
              <a:gd name="adj1" fmla="val -10113"/>
              <a:gd name="adj2" fmla="val 31492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3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27" grpId="0"/>
      <p:bldP spid="29" grpId="0"/>
      <p:bldP spid="30" grpId="0" animBg="1"/>
      <p:bldP spid="32" grpId="0" animBg="1"/>
      <p:bldP spid="33" grpId="0"/>
      <p:bldP spid="34" grpId="0"/>
      <p:bldP spid="35" grpId="0"/>
      <p:bldP spid="38" grpId="0"/>
      <p:bldP spid="39" grpId="0"/>
      <p:bldP spid="40" grpId="0"/>
      <p:bldP spid="41" grpId="0"/>
      <p:bldP spid="42" grpId="0"/>
      <p:bldP spid="43" grpId="0" animBg="1"/>
      <p:bldP spid="2" grpId="0"/>
      <p:bldP spid="6" grpId="0"/>
      <p:bldP spid="13" grpId="0" animBg="1"/>
      <p:bldP spid="14" grpId="0" animBg="1"/>
      <p:bldP spid="19" grpId="0" animBg="1"/>
      <p:bldP spid="20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D898AD-02A9-81F3-0C6B-4C54B1D2C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B9667A-BBA7-3866-37C9-7D693BA7C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00" y="1129000"/>
            <a:ext cx="8400000" cy="4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284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fermat_derivative.py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3E4C43-1131-A3B6-7DAD-FF03A3DC2AF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57" y="1509321"/>
            <a:ext cx="7714286" cy="400952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35E92CB-FE49-8946-038D-07747E349457}"/>
              </a:ext>
            </a:extLst>
          </p:cNvPr>
          <p:cNvGrpSpPr>
            <a:grpSpLocks/>
          </p:cNvGrpSpPr>
          <p:nvPr/>
        </p:nvGrpSpPr>
        <p:grpSpPr>
          <a:xfrm>
            <a:off x="3941295" y="1728133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F917D83-9EA9-0F29-560A-E112602757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720A877-9B33-A60A-DFFD-CD4AEE9E6C76}"/>
                </a:ext>
              </a:extLst>
            </p:cNvPr>
            <p:cNvSpPr txBox="1">
              <a:spLocks/>
            </p:cNvSpPr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E129F75-A35C-65CF-2F52-4CD289D9EC26}"/>
              </a:ext>
            </a:extLst>
          </p:cNvPr>
          <p:cNvGrpSpPr>
            <a:grpSpLocks/>
          </p:cNvGrpSpPr>
          <p:nvPr/>
        </p:nvGrpSpPr>
        <p:grpSpPr>
          <a:xfrm>
            <a:off x="1895826" y="1953502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6B67C5E-0A1F-CE52-F83A-0D2C3CF805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C093A6-2BA5-2649-E7CA-736CA697F262}"/>
                </a:ext>
              </a:extLst>
            </p:cNvPr>
            <p:cNvSpPr txBox="1">
              <a:spLocks/>
            </p:cNvSpPr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99E7A87-7485-974B-1ED3-163D19CD46D4}"/>
              </a:ext>
            </a:extLst>
          </p:cNvPr>
          <p:cNvGrpSpPr>
            <a:grpSpLocks/>
          </p:cNvGrpSpPr>
          <p:nvPr/>
        </p:nvGrpSpPr>
        <p:grpSpPr>
          <a:xfrm>
            <a:off x="2700284" y="2178871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2DD962D-D36F-6C72-403A-50127C585968}"/>
                </a:ext>
              </a:extLst>
            </p:cNvPr>
            <p:cNvSpPr txBox="1">
              <a:spLocks/>
            </p:cNvSpPr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B4A8D81-717A-0D42-6A00-8D6AF24099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DF8D208-486A-1CD9-39C3-6A04FB21B803}"/>
              </a:ext>
            </a:extLst>
          </p:cNvPr>
          <p:cNvGrpSpPr>
            <a:grpSpLocks/>
          </p:cNvGrpSpPr>
          <p:nvPr/>
        </p:nvGrpSpPr>
        <p:grpSpPr>
          <a:xfrm>
            <a:off x="3465366" y="2426912"/>
            <a:ext cx="1064340" cy="369332"/>
            <a:chOff x="3647644" y="5421073"/>
            <a:chExt cx="1064340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5A279B9-CC6E-64A4-09C4-D70EEAA943CA}"/>
                </a:ext>
              </a:extLst>
            </p:cNvPr>
            <p:cNvSpPr txBox="1">
              <a:spLocks/>
            </p:cNvSpPr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163A6AC-59E0-39CD-D7AB-E7D1CE465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F480CB7-A313-0083-69A6-EB1CEE06DDAA}"/>
              </a:ext>
            </a:extLst>
          </p:cNvPr>
          <p:cNvGrpSpPr>
            <a:grpSpLocks/>
          </p:cNvGrpSpPr>
          <p:nvPr/>
        </p:nvGrpSpPr>
        <p:grpSpPr>
          <a:xfrm>
            <a:off x="2012597" y="2863186"/>
            <a:ext cx="1068643" cy="369332"/>
            <a:chOff x="3647644" y="5359159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9F49082-CEC1-E297-5EEA-BBA6D247C4C2}"/>
                </a:ext>
              </a:extLst>
            </p:cNvPr>
            <p:cNvSpPr txBox="1">
              <a:spLocks/>
            </p:cNvSpPr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B81BA9A-D03E-22A4-2064-4285B49BEF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37A232E-86D2-ABA9-7F02-BEE7C8DD08D4}"/>
              </a:ext>
            </a:extLst>
          </p:cNvPr>
          <p:cNvGrpSpPr>
            <a:grpSpLocks/>
          </p:cNvGrpSpPr>
          <p:nvPr/>
        </p:nvGrpSpPr>
        <p:grpSpPr>
          <a:xfrm>
            <a:off x="5188212" y="3286265"/>
            <a:ext cx="1076632" cy="369332"/>
            <a:chOff x="2157212" y="5356391"/>
            <a:chExt cx="1076632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21CED71-BE72-A94E-EA52-E302A48ABF24}"/>
                </a:ext>
              </a:extLst>
            </p:cNvPr>
            <p:cNvSpPr txBox="1">
              <a:spLocks/>
            </p:cNvSpPr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5798E63-92AB-8FA4-1B88-5B99B12E5F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F819A25-3839-809F-2B60-B805090B74E6}"/>
              </a:ext>
            </a:extLst>
          </p:cNvPr>
          <p:cNvSpPr>
            <a:spLocks/>
          </p:cNvSpPr>
          <p:nvPr/>
        </p:nvSpPr>
        <p:spPr>
          <a:xfrm>
            <a:off x="3624823" y="4098889"/>
            <a:ext cx="3668152" cy="19855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A249F6F-C0D6-CA47-DFE2-7F7ACD9A8890}"/>
              </a:ext>
            </a:extLst>
          </p:cNvPr>
          <p:cNvSpPr>
            <a:spLocks/>
          </p:cNvSpPr>
          <p:nvPr/>
        </p:nvSpPr>
        <p:spPr>
          <a:xfrm>
            <a:off x="3624823" y="4333994"/>
            <a:ext cx="3859446" cy="19855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B83C2D4-7B3D-EA26-3973-B0BEB3BD78DA}"/>
              </a:ext>
            </a:extLst>
          </p:cNvPr>
          <p:cNvGrpSpPr>
            <a:grpSpLocks/>
          </p:cNvGrpSpPr>
          <p:nvPr/>
        </p:nvGrpSpPr>
        <p:grpSpPr>
          <a:xfrm>
            <a:off x="4579801" y="4921314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F63D5F1-6339-0F98-3475-CF571148D19D}"/>
                </a:ext>
              </a:extLst>
            </p:cNvPr>
            <p:cNvSpPr txBox="1">
              <a:spLocks/>
            </p:cNvSpPr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0322F92-135C-3EEE-90A4-B6C3406DBD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A460BDE-4D38-2FEA-1C54-801931C5DCE7}"/>
              </a:ext>
            </a:extLst>
          </p:cNvPr>
          <p:cNvGrpSpPr>
            <a:grpSpLocks/>
          </p:cNvGrpSpPr>
          <p:nvPr/>
        </p:nvGrpSpPr>
        <p:grpSpPr>
          <a:xfrm>
            <a:off x="7237501" y="5149513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0527E83-DC12-CD94-4277-1C2401B9DC79}"/>
                </a:ext>
              </a:extLst>
            </p:cNvPr>
            <p:cNvSpPr txBox="1">
              <a:spLocks/>
            </p:cNvSpPr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6B953FE-06F0-618A-4BC0-A43E35154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ED374E1-66C6-D550-02AF-470EEE2C09C8}"/>
              </a:ext>
            </a:extLst>
          </p:cNvPr>
          <p:cNvSpPr txBox="1"/>
          <p:nvPr/>
        </p:nvSpPr>
        <p:spPr>
          <a:xfrm>
            <a:off x="1500126" y="5688559"/>
            <a:ext cx="6143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plot the values of </a:t>
            </a:r>
            <a:r>
              <a:rPr lang="en-US" b="1" dirty="0" err="1"/>
              <a:t>y_prime_centered</a:t>
            </a:r>
            <a:r>
              <a:rPr lang="en-US" dirty="0"/>
              <a:t> even though we previously calculated the </a:t>
            </a:r>
            <a:r>
              <a:rPr lang="en-US" b="1" dirty="0">
                <a:solidFill>
                  <a:srgbClr val="FF0000"/>
                </a:solidFill>
              </a:rPr>
              <a:t>exact</a:t>
            </a:r>
            <a:r>
              <a:rPr lang="en-US" dirty="0"/>
              <a:t> values of the 1</a:t>
            </a:r>
            <a:r>
              <a:rPr lang="en-US" baseline="30000" dirty="0"/>
              <a:t>st</a:t>
            </a:r>
            <a:r>
              <a:rPr lang="en-US" dirty="0"/>
              <a:t> derivative (stored in the </a:t>
            </a:r>
            <a:r>
              <a:rPr lang="en-US" b="1" dirty="0" err="1"/>
              <a:t>y_prime_actual</a:t>
            </a:r>
            <a:r>
              <a:rPr lang="en-US" b="1" dirty="0"/>
              <a:t> array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558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33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5CCC4B-6B01-F01A-217A-132CCEB2F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E2D592-276C-F30D-694E-F9ECA1A53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60" y="1410785"/>
            <a:ext cx="8081790" cy="340855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151BE9F-06BC-DF06-2D83-23FB8264CD85}"/>
              </a:ext>
            </a:extLst>
          </p:cNvPr>
          <p:cNvCxnSpPr/>
          <p:nvPr/>
        </p:nvCxnSpPr>
        <p:spPr>
          <a:xfrm flipV="1">
            <a:off x="3340205" y="4398188"/>
            <a:ext cx="785931" cy="74814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08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ladder_problem.py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936907-4A6F-A807-0058-884BA2AAC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881" y="1565135"/>
            <a:ext cx="6888237" cy="49277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53D6D8-A3A0-E3D6-3877-3F0EE2DAD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819" y="1690689"/>
            <a:ext cx="1816765" cy="71329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0D79BA1-14BA-34DF-D9F4-575B1922E7ED}"/>
              </a:ext>
            </a:extLst>
          </p:cNvPr>
          <p:cNvGrpSpPr/>
          <p:nvPr/>
        </p:nvGrpSpPr>
        <p:grpSpPr>
          <a:xfrm>
            <a:off x="2785420" y="1530119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75FA169-C0F3-6FB9-1C8C-6D4BE31C1A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F8B213D-568F-59CC-7D1F-89C8FD00DD4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CBC9582-6B3D-446C-933D-3FB527D0F385}"/>
              </a:ext>
            </a:extLst>
          </p:cNvPr>
          <p:cNvSpPr/>
          <p:nvPr/>
        </p:nvSpPr>
        <p:spPr>
          <a:xfrm>
            <a:off x="4877323" y="3102149"/>
            <a:ext cx="523352" cy="22391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98A0CFF-4813-A5AC-9F2D-665C32BEFB33}"/>
              </a:ext>
            </a:extLst>
          </p:cNvPr>
          <p:cNvGrpSpPr/>
          <p:nvPr/>
        </p:nvGrpSpPr>
        <p:grpSpPr>
          <a:xfrm>
            <a:off x="5457590" y="3017278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467E142-0F02-7FE5-7006-249D496402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F15215-6E45-E32E-37C4-D0603D8F4A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6C5C39E-F810-EE45-86BC-98BB194E4F6C}"/>
              </a:ext>
            </a:extLst>
          </p:cNvPr>
          <p:cNvGrpSpPr/>
          <p:nvPr/>
        </p:nvGrpSpPr>
        <p:grpSpPr>
          <a:xfrm>
            <a:off x="3561789" y="3229220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4AF615-05C4-A522-88C3-2AAFBECBAD2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3331919-C01E-F0AE-5B72-B589F2A8DF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970A83E-5DD9-EE99-09CF-386810A966D4}"/>
              </a:ext>
            </a:extLst>
          </p:cNvPr>
          <p:cNvGrpSpPr/>
          <p:nvPr/>
        </p:nvGrpSpPr>
        <p:grpSpPr>
          <a:xfrm>
            <a:off x="5800330" y="4305994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C7A39F1-7B64-9A4B-A671-7FA1FF481B5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9289936-CAEA-579F-B0BB-648A6FD680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49A8E85-9B36-602D-3696-7AAAF461DDB7}"/>
              </a:ext>
            </a:extLst>
          </p:cNvPr>
          <p:cNvSpPr/>
          <p:nvPr/>
        </p:nvSpPr>
        <p:spPr>
          <a:xfrm>
            <a:off x="4843462" y="4367401"/>
            <a:ext cx="833437" cy="22391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2E3E49-8B73-03FE-C347-E37061E9C9AC}"/>
              </a:ext>
            </a:extLst>
          </p:cNvPr>
          <p:cNvSpPr txBox="1"/>
          <p:nvPr/>
        </p:nvSpPr>
        <p:spPr>
          <a:xfrm>
            <a:off x="5565276" y="5029046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FF00"/>
                </a:solidFill>
              </a:rPr>
              <a:t>Where the values</a:t>
            </a:r>
          </a:p>
          <a:p>
            <a:pPr algn="ctr"/>
            <a:r>
              <a:rPr lang="en-US" sz="1600" dirty="0">
                <a:solidFill>
                  <a:srgbClr val="FFFF00"/>
                </a:solidFill>
              </a:rPr>
              <a:t>are “constant”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3069AD7-6910-C16B-BE14-FD5AABC1F39A}"/>
              </a:ext>
            </a:extLst>
          </p:cNvPr>
          <p:cNvGrpSpPr/>
          <p:nvPr/>
        </p:nvGrpSpPr>
        <p:grpSpPr>
          <a:xfrm>
            <a:off x="3168878" y="4931090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E09B209-838D-DAFB-DB97-91B87BFBAC4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21D86B0-E598-5E3A-A181-6054100719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63F6EDB-9961-0386-6D6F-00173D9FAECB}"/>
              </a:ext>
            </a:extLst>
          </p:cNvPr>
          <p:cNvGrpSpPr/>
          <p:nvPr/>
        </p:nvGrpSpPr>
        <p:grpSpPr>
          <a:xfrm>
            <a:off x="4716645" y="5127637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CC651B-E20E-08FC-2362-298DC898AC1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FF30CAE-E2FB-B5D3-F436-C7B9B99F5A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D8A7EA-EEB6-C536-C699-79341EB5F476}"/>
              </a:ext>
            </a:extLst>
          </p:cNvPr>
          <p:cNvGrpSpPr/>
          <p:nvPr/>
        </p:nvGrpSpPr>
        <p:grpSpPr>
          <a:xfrm>
            <a:off x="3601948" y="5775470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FA92B74-F253-BAEB-A834-3C610C5F832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F345096-C595-49F8-A752-A0502E5063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E50C3C6-CBEC-C17F-4B6A-198551682CF2}"/>
              </a:ext>
            </a:extLst>
          </p:cNvPr>
          <p:cNvGrpSpPr/>
          <p:nvPr/>
        </p:nvGrpSpPr>
        <p:grpSpPr>
          <a:xfrm>
            <a:off x="6341057" y="5978842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366ABE1-404D-6807-BF5E-53866B54184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E2CB257-0E2D-BC19-6FAE-D8E76AEE04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720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0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ladder_problem.py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B9074-53BF-58BB-47E9-1E69B9288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F40827-6351-63B9-09B2-241FA2FF44D5}"/>
              </a:ext>
            </a:extLst>
          </p:cNvPr>
          <p:cNvSpPr/>
          <p:nvPr/>
        </p:nvSpPr>
        <p:spPr>
          <a:xfrm>
            <a:off x="4819276" y="2324238"/>
            <a:ext cx="819111" cy="23098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6A4323-D7F1-8987-E7EA-198547049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6821" y="2868143"/>
            <a:ext cx="1964909" cy="19333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C03AA05-0355-95DB-66EC-65C45BA37FEE}"/>
              </a:ext>
            </a:extLst>
          </p:cNvPr>
          <p:cNvSpPr/>
          <p:nvPr/>
        </p:nvSpPr>
        <p:spPr>
          <a:xfrm>
            <a:off x="5014147" y="4284709"/>
            <a:ext cx="247338" cy="187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33017DB-BB5E-A842-9DBB-F5A9422D8A07}"/>
              </a:ext>
            </a:extLst>
          </p:cNvPr>
          <p:cNvCxnSpPr>
            <a:stCxn id="6" idx="2"/>
            <a:endCxn id="8" idx="1"/>
          </p:cNvCxnSpPr>
          <p:nvPr/>
        </p:nvCxnSpPr>
        <p:spPr>
          <a:xfrm rot="5400000">
            <a:off x="4209901" y="3359466"/>
            <a:ext cx="1823179" cy="214685"/>
          </a:xfrm>
          <a:prstGeom prst="bentConnector4">
            <a:avLst>
              <a:gd name="adj1" fmla="val 12076"/>
              <a:gd name="adj2" fmla="val 206482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1217E8A-BA1B-2B2F-AA2C-54E94181BADA}"/>
              </a:ext>
            </a:extLst>
          </p:cNvPr>
          <p:cNvSpPr/>
          <p:nvPr/>
        </p:nvSpPr>
        <p:spPr>
          <a:xfrm>
            <a:off x="2190999" y="5433954"/>
            <a:ext cx="247338" cy="187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55DB3E43-148F-189B-770C-EEC89CA52FDC}"/>
              </a:ext>
            </a:extLst>
          </p:cNvPr>
          <p:cNvCxnSpPr>
            <a:cxnSpLocks/>
            <a:stCxn id="6" idx="0"/>
            <a:endCxn id="10" idx="1"/>
          </p:cNvCxnSpPr>
          <p:nvPr/>
        </p:nvCxnSpPr>
        <p:spPr>
          <a:xfrm rot="16200000" flipH="1" flipV="1">
            <a:off x="2108213" y="2407023"/>
            <a:ext cx="3203405" cy="3037833"/>
          </a:xfrm>
          <a:prstGeom prst="bentConnector4">
            <a:avLst>
              <a:gd name="adj1" fmla="val -4328"/>
              <a:gd name="adj2" fmla="val 130224"/>
            </a:avLst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309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55C1E9-14F8-9539-403F-376C4B27D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3F1858-03A2-2093-88C5-1B38543F0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65" y="500296"/>
            <a:ext cx="4652619" cy="34036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4C8A8D-4F58-6F86-A539-200AFEF88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199" y="4098826"/>
            <a:ext cx="4131502" cy="19923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7FCB58-BE27-4CD5-0028-306EC488BE45}"/>
              </a:ext>
            </a:extLst>
          </p:cNvPr>
          <p:cNvSpPr txBox="1"/>
          <p:nvPr/>
        </p:nvSpPr>
        <p:spPr>
          <a:xfrm>
            <a:off x="5162284" y="2031166"/>
            <a:ext cx="31179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Because the ladder length must be constant, the rate of change (first derivative) of the ladder length must be zero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(at an extrema point which happens to be the minimum)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B7FB4A-F797-61E7-08C0-15825DF4910D}"/>
              </a:ext>
            </a:extLst>
          </p:cNvPr>
          <p:cNvSpPr/>
          <p:nvPr/>
        </p:nvSpPr>
        <p:spPr>
          <a:xfrm>
            <a:off x="5726243" y="4646951"/>
            <a:ext cx="532150" cy="2698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0724B2E-E825-91F5-7B46-A376709DF305}"/>
              </a:ext>
            </a:extLst>
          </p:cNvPr>
          <p:cNvCxnSpPr/>
          <p:nvPr/>
        </p:nvCxnSpPr>
        <p:spPr>
          <a:xfrm>
            <a:off x="1933734" y="3365292"/>
            <a:ext cx="170887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9114B41-C1FC-CF63-1B97-3772E5C3AC56}"/>
              </a:ext>
            </a:extLst>
          </p:cNvPr>
          <p:cNvSpPr/>
          <p:nvPr/>
        </p:nvSpPr>
        <p:spPr>
          <a:xfrm>
            <a:off x="7112833" y="3507698"/>
            <a:ext cx="921895" cy="194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C4F186-1AC3-1115-814F-9998B1253C52}"/>
              </a:ext>
            </a:extLst>
          </p:cNvPr>
          <p:cNvSpPr/>
          <p:nvPr/>
        </p:nvSpPr>
        <p:spPr>
          <a:xfrm>
            <a:off x="6088505" y="2678241"/>
            <a:ext cx="424721" cy="194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E6E6319-2338-513E-F7F2-C7659FA6427B}"/>
              </a:ext>
            </a:extLst>
          </p:cNvPr>
          <p:cNvCxnSpPr>
            <a:stCxn id="12" idx="2"/>
          </p:cNvCxnSpPr>
          <p:nvPr/>
        </p:nvCxnSpPr>
        <p:spPr>
          <a:xfrm rot="5400000" flipH="1">
            <a:off x="4982357" y="1111146"/>
            <a:ext cx="337278" cy="4845571"/>
          </a:xfrm>
          <a:prstGeom prst="bentConnector4">
            <a:avLst>
              <a:gd name="adj1" fmla="val -67778"/>
              <a:gd name="adj2" fmla="val 100077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84AE2F4-2A3A-FF4E-138B-17F84CF2F2B7}"/>
              </a:ext>
            </a:extLst>
          </p:cNvPr>
          <p:cNvCxnSpPr>
            <a:cxnSpLocks/>
            <a:stCxn id="13" idx="0"/>
            <a:endCxn id="9" idx="0"/>
          </p:cNvCxnSpPr>
          <p:nvPr/>
        </p:nvCxnSpPr>
        <p:spPr>
          <a:xfrm rot="16200000" flipH="1" flipV="1">
            <a:off x="5162237" y="3508322"/>
            <a:ext cx="1968710" cy="308548"/>
          </a:xfrm>
          <a:prstGeom prst="bentConnector3">
            <a:avLst>
              <a:gd name="adj1" fmla="val -3236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5AF0EAE-B4B4-805D-6D2C-30A5BF9CC28A}"/>
                  </a:ext>
                </a:extLst>
              </p:cNvPr>
              <p:cNvSpPr txBox="1"/>
              <p:nvPr/>
            </p:nvSpPr>
            <p:spPr>
              <a:xfrm>
                <a:off x="1311640" y="5561351"/>
                <a:ext cx="16264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Not</a:t>
                </a:r>
                <a:r>
                  <a:rPr lang="en-US" dirty="0">
                    <a:solidFill>
                      <a:srgbClr val="7030A0"/>
                    </a:solidFill>
                  </a:rPr>
                  <a:t>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45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5AF0EAE-B4B4-805D-6D2C-30A5BF9CC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640" y="5561351"/>
                <a:ext cx="1626433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Right 3">
            <a:extLst>
              <a:ext uri="{FF2B5EF4-FFF2-40B4-BE49-F238E27FC236}">
                <a16:creationId xmlns:a16="http://schemas.microsoft.com/office/drawing/2014/main" id="{7DE3A616-874F-0253-BB9C-6DA861890FF8}"/>
              </a:ext>
            </a:extLst>
          </p:cNvPr>
          <p:cNvSpPr/>
          <p:nvPr/>
        </p:nvSpPr>
        <p:spPr>
          <a:xfrm>
            <a:off x="2728210" y="5674813"/>
            <a:ext cx="1490271" cy="142407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6D363F-BA70-B4C9-A87E-320046C00F3A}"/>
              </a:ext>
            </a:extLst>
          </p:cNvPr>
          <p:cNvSpPr/>
          <p:nvPr/>
        </p:nvSpPr>
        <p:spPr>
          <a:xfrm>
            <a:off x="4339652" y="5625059"/>
            <a:ext cx="532151" cy="24191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CBFCA9-CDE7-AFC9-8335-191B3BBF76D2}"/>
              </a:ext>
            </a:extLst>
          </p:cNvPr>
          <p:cNvCxnSpPr/>
          <p:nvPr/>
        </p:nvCxnSpPr>
        <p:spPr>
          <a:xfrm>
            <a:off x="4392199" y="6106187"/>
            <a:ext cx="479604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58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6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Interpolation of Photon Spectrum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Treating cancer tumors via the radiation of photon beams requires carefully tuning the emitter, </a:t>
            </a:r>
            <a:r>
              <a:rPr lang="en-US" sz="2400" b="1" dirty="0">
                <a:solidFill>
                  <a:srgbClr val="0070C0"/>
                </a:solidFill>
              </a:rPr>
              <a:t>as only photons within a specific energy (MeV) range will penetrate the tissue and break up the tumor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It is also important that the beam shines only for a specific duration to </a:t>
            </a:r>
            <a:r>
              <a:rPr lang="en-US" sz="2400" b="1" dirty="0">
                <a:solidFill>
                  <a:srgbClr val="00B050"/>
                </a:solidFill>
              </a:rPr>
              <a:t>ensure enough energy is deposited </a:t>
            </a:r>
            <a:r>
              <a:rPr lang="en-US" sz="2400" dirty="0"/>
              <a:t>in the tumor while </a:t>
            </a:r>
            <a:r>
              <a:rPr lang="en-US" sz="2400" b="1" dirty="0">
                <a:solidFill>
                  <a:srgbClr val="FF0000"/>
                </a:solidFill>
              </a:rPr>
              <a:t>minimizing collateral damage </a:t>
            </a:r>
            <a:r>
              <a:rPr lang="en-US" sz="2400" dirty="0"/>
              <a:t>to surrounding healthy tissue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When designing and utilizing photon emitters for cancer treatment, scientists often need to know </a:t>
            </a:r>
            <a:r>
              <a:rPr lang="en-US" sz="2400" b="1" dirty="0">
                <a:solidFill>
                  <a:srgbClr val="7030A0"/>
                </a:solidFill>
              </a:rPr>
              <a:t>what percentage of all photons emitted will fall within a specific energy envelope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16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Radiation Therapy via Photon Beams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167A4A-B558-523A-3106-C342DC00C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66" y="1690689"/>
            <a:ext cx="6555068" cy="43700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DCE8DF-FF63-FEBB-2607-922DC98146FE}"/>
              </a:ext>
            </a:extLst>
          </p:cNvPr>
          <p:cNvSpPr txBox="1"/>
          <p:nvPr/>
        </p:nvSpPr>
        <p:spPr>
          <a:xfrm>
            <a:off x="3173951" y="6123542"/>
            <a:ext cx="2796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Hershey Medical Center</a:t>
            </a:r>
          </a:p>
        </p:txBody>
      </p:sp>
    </p:spTree>
    <p:extLst>
      <p:ext uri="{BB962C8B-B14F-4D97-AF65-F5344CB8AC3E}">
        <p14:creationId xmlns:p14="http://schemas.microsoft.com/office/powerpoint/2010/main" val="226779933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photon_spectrum.txt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116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6344D4-6FE4-E44A-B505-FCFC483DF4A7}"/>
              </a:ext>
            </a:extLst>
          </p:cNvPr>
          <p:cNvSpPr txBox="1"/>
          <p:nvPr/>
        </p:nvSpPr>
        <p:spPr>
          <a:xfrm>
            <a:off x="1124398" y="6120548"/>
            <a:ext cx="6895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18 </a:t>
            </a:r>
            <a:r>
              <a:rPr lang="en-US" b="1" dirty="0"/>
              <a:t>rows</a:t>
            </a:r>
            <a:r>
              <a:rPr lang="en-US" dirty="0"/>
              <a:t> of 2 </a:t>
            </a:r>
            <a:r>
              <a:rPr lang="en-US" b="1" dirty="0"/>
              <a:t>columns</a:t>
            </a:r>
            <a:r>
              <a:rPr lang="en-US" dirty="0"/>
              <a:t> - Photon Energy (MeV) vs. Photon Density</a:t>
            </a: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7791E2-185F-A73B-0793-7B5CC1E204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905" y="1488952"/>
            <a:ext cx="5276190" cy="44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65D509-31AB-FCD5-9BC4-9AEE9BD7733A}"/>
              </a:ext>
            </a:extLst>
          </p:cNvPr>
          <p:cNvSpPr txBox="1"/>
          <p:nvPr/>
        </p:nvSpPr>
        <p:spPr>
          <a:xfrm>
            <a:off x="324952" y="1367523"/>
            <a:ext cx="1345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There is no header row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B746A5-9B66-4F0D-E142-42BF354A5AA0}"/>
              </a:ext>
            </a:extLst>
          </p:cNvPr>
          <p:cNvSpPr txBox="1"/>
          <p:nvPr/>
        </p:nvSpPr>
        <p:spPr>
          <a:xfrm>
            <a:off x="7473898" y="1367523"/>
            <a:ext cx="1487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 values are separated by a space, not a comma</a:t>
            </a:r>
          </a:p>
        </p:txBody>
      </p:sp>
    </p:spTree>
    <p:extLst>
      <p:ext uri="{BB962C8B-B14F-4D97-AF65-F5344CB8AC3E}">
        <p14:creationId xmlns:p14="http://schemas.microsoft.com/office/powerpoint/2010/main" val="297534999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Plot of Photon Spectrum Discrete Data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117</a:t>
            </a:fld>
            <a:endParaRPr lang="en-US" dirty="0"/>
          </a:p>
        </p:txBody>
      </p:sp>
      <p:pic>
        <p:nvPicPr>
          <p:cNvPr id="8" name="Picture 7" descr="A graph with blue dots">
            <a:extLst>
              <a:ext uri="{FF2B5EF4-FFF2-40B4-BE49-F238E27FC236}">
                <a16:creationId xmlns:a16="http://schemas.microsoft.com/office/drawing/2014/main" id="{C425B54C-2937-93DF-481C-3E2E6F853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690689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2158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Interpolation of Photon Spectrum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How could we calculate the </a:t>
            </a:r>
            <a:r>
              <a:rPr lang="en-US" sz="2400" b="1" dirty="0">
                <a:solidFill>
                  <a:srgbClr val="7030A0"/>
                </a:solidFill>
              </a:rPr>
              <a:t>percentage</a:t>
            </a:r>
            <a:r>
              <a:rPr lang="en-US" sz="2400" dirty="0"/>
              <a:t> of photons from that emitter that fall in the range </a:t>
            </a:r>
            <a:r>
              <a:rPr lang="en-US" sz="2400" b="1" dirty="0">
                <a:solidFill>
                  <a:srgbClr val="0070C0"/>
                </a:solidFill>
              </a:rPr>
              <a:t>[2.12 … 3.14] MeV?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We </a:t>
            </a:r>
            <a:r>
              <a:rPr lang="en-US" sz="2400" b="1" dirty="0">
                <a:solidFill>
                  <a:srgbClr val="FF0000"/>
                </a:solidFill>
              </a:rPr>
              <a:t>don’t</a:t>
            </a:r>
            <a:r>
              <a:rPr lang="en-US" sz="2400" dirty="0"/>
              <a:t> have a closed-form (analytic) formula providing the energy density (aka “photon count”) as a function of photon energy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We need to </a:t>
            </a:r>
            <a:r>
              <a:rPr lang="en-US" sz="2400" b="1" dirty="0">
                <a:solidFill>
                  <a:srgbClr val="7030A0"/>
                </a:solidFill>
              </a:rPr>
              <a:t>interpolate</a:t>
            </a:r>
            <a:r>
              <a:rPr lang="en-US" sz="2400" dirty="0"/>
              <a:t> - to </a:t>
            </a:r>
            <a:r>
              <a:rPr lang="en-US" sz="2400" u="sng" dirty="0"/>
              <a:t>fit</a:t>
            </a:r>
            <a:r>
              <a:rPr lang="en-US" sz="2400" dirty="0"/>
              <a:t> a </a:t>
            </a:r>
            <a:r>
              <a:rPr lang="en-US" sz="2400" b="1" dirty="0"/>
              <a:t>series</a:t>
            </a:r>
            <a:r>
              <a:rPr lang="en-US" sz="2400" dirty="0"/>
              <a:t> of </a:t>
            </a:r>
            <a:r>
              <a:rPr lang="en-US" sz="2400" i="1" dirty="0"/>
              <a:t>smooth</a:t>
            </a:r>
            <a:r>
              <a:rPr lang="en-US" sz="2400" dirty="0"/>
              <a:t> curves between the discrete data points - and then </a:t>
            </a:r>
            <a:r>
              <a:rPr lang="en-US" sz="2400" b="1" dirty="0">
                <a:solidFill>
                  <a:srgbClr val="00B050"/>
                </a:solidFill>
              </a:rPr>
              <a:t>integrate</a:t>
            </a:r>
            <a:r>
              <a:rPr lang="en-US" sz="2400" dirty="0"/>
              <a:t> those smooth curves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The </a:t>
            </a:r>
            <a:r>
              <a:rPr lang="en-US" sz="2400" b="1" dirty="0"/>
              <a:t>ratio</a:t>
            </a:r>
            <a:r>
              <a:rPr lang="en-US" sz="2400" dirty="0"/>
              <a:t> of the </a:t>
            </a:r>
            <a:r>
              <a:rPr lang="en-US" sz="2400" b="1" dirty="0">
                <a:solidFill>
                  <a:srgbClr val="00B050"/>
                </a:solidFill>
              </a:rPr>
              <a:t>integral</a:t>
            </a:r>
            <a:r>
              <a:rPr lang="en-US" sz="2400" dirty="0"/>
              <a:t> of the energy-density curve </a:t>
            </a:r>
            <a:r>
              <a:rPr lang="en-US" sz="2400" i="1" dirty="0"/>
              <a:t>within</a:t>
            </a:r>
            <a:r>
              <a:rPr lang="en-US" sz="2400" dirty="0"/>
              <a:t> the desired range, divided by the integral of the </a:t>
            </a:r>
            <a:r>
              <a:rPr lang="en-US" sz="2400" u="sng" dirty="0"/>
              <a:t>entire</a:t>
            </a:r>
            <a:r>
              <a:rPr lang="en-US" sz="2400" dirty="0"/>
              <a:t> emitter range, will provide the percentage we seek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22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Cubic Spline Interpolation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E0716C-6B51-0670-F40A-E24350F4D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715" y="1517781"/>
            <a:ext cx="7496569" cy="47634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B11BE70-7D25-01A1-24B6-A6699C5AD398}"/>
              </a:ext>
            </a:extLst>
          </p:cNvPr>
          <p:cNvSpPr/>
          <p:nvPr/>
        </p:nvSpPr>
        <p:spPr>
          <a:xfrm>
            <a:off x="1775901" y="5622426"/>
            <a:ext cx="2735643" cy="6587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022B43-AD4F-DD36-AA0C-B25F06866FEE}"/>
              </a:ext>
            </a:extLst>
          </p:cNvPr>
          <p:cNvCxnSpPr/>
          <p:nvPr/>
        </p:nvCxnSpPr>
        <p:spPr>
          <a:xfrm>
            <a:off x="415636" y="5161448"/>
            <a:ext cx="937071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08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29B63A-A2BD-48BC-AA91-5B68CDAE7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376289"/>
            <a:ext cx="6114286" cy="52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fermat_derivative.py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8A1088-94B1-3819-714D-DAD87E4F3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589" y="1598000"/>
            <a:ext cx="3563299" cy="65448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07FAA63-E499-67F6-2B4B-FCF45CA4FCA2}"/>
              </a:ext>
            </a:extLst>
          </p:cNvPr>
          <p:cNvSpPr/>
          <p:nvPr/>
        </p:nvSpPr>
        <p:spPr>
          <a:xfrm>
            <a:off x="7484131" y="1925241"/>
            <a:ext cx="1373757" cy="32724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D097757-26FF-279F-87E2-92D5F6A381E0}"/>
              </a:ext>
            </a:extLst>
          </p:cNvPr>
          <p:cNvGrpSpPr/>
          <p:nvPr/>
        </p:nvGrpSpPr>
        <p:grpSpPr>
          <a:xfrm>
            <a:off x="6242103" y="4488873"/>
            <a:ext cx="2471147" cy="978464"/>
            <a:chOff x="6302559" y="4466202"/>
            <a:chExt cx="2471147" cy="97846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D688CB0-F8F6-8D9B-9953-AAC2FE0CC153}"/>
                </a:ext>
              </a:extLst>
            </p:cNvPr>
            <p:cNvSpPr txBox="1"/>
            <p:nvPr/>
          </p:nvSpPr>
          <p:spPr>
            <a:xfrm>
              <a:off x="6785374" y="5075334"/>
              <a:ext cx="198833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y_prime_centered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5168860-56AD-880E-D8ED-4685B9D1655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02559" y="4466202"/>
              <a:ext cx="482815" cy="79379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812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photon_spectrum.py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120</a:t>
            </a:fld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D371BB5-35B4-4ED0-2C6B-B302700673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0572" y="1690689"/>
            <a:ext cx="5742857" cy="376548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6A6D98C2-AB81-F14A-4445-93E9D9DB3958}"/>
              </a:ext>
            </a:extLst>
          </p:cNvPr>
          <p:cNvGrpSpPr/>
          <p:nvPr/>
        </p:nvGrpSpPr>
        <p:grpSpPr>
          <a:xfrm>
            <a:off x="4885929" y="3023809"/>
            <a:ext cx="1076632" cy="369332"/>
            <a:chOff x="4968362" y="2079211"/>
            <a:chExt cx="1076632" cy="36933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496ED12-B5F6-31F2-D382-F7030FF67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817FAA-62C4-1DE7-A65B-9FC26D8E3DB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9ECB931-BA41-BCFA-8561-1C305DE32EC7}"/>
              </a:ext>
            </a:extLst>
          </p:cNvPr>
          <p:cNvGrpSpPr/>
          <p:nvPr/>
        </p:nvGrpSpPr>
        <p:grpSpPr>
          <a:xfrm>
            <a:off x="5433751" y="3249965"/>
            <a:ext cx="1076632" cy="369332"/>
            <a:chOff x="4704120" y="2356972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B27E522-E4CE-1EFB-9E66-17212111F2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75E6F98-1505-5C9B-5529-79D5BCFC7C8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1FB3B0F-8085-7DA5-0204-BA100FA8D815}"/>
              </a:ext>
            </a:extLst>
          </p:cNvPr>
          <p:cNvGrpSpPr/>
          <p:nvPr/>
        </p:nvGrpSpPr>
        <p:grpSpPr>
          <a:xfrm>
            <a:off x="6867787" y="4854057"/>
            <a:ext cx="1068643" cy="369332"/>
            <a:chOff x="3647644" y="4910075"/>
            <a:chExt cx="1068643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363069D-5DA2-D359-EF56-F344B595ECB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F915B25-A784-9419-7F2A-1D703DC1A6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8AF4077-3CCB-B787-7476-168677C98BEB}"/>
              </a:ext>
            </a:extLst>
          </p:cNvPr>
          <p:cNvGrpSpPr/>
          <p:nvPr/>
        </p:nvGrpSpPr>
        <p:grpSpPr>
          <a:xfrm>
            <a:off x="4769679" y="5086840"/>
            <a:ext cx="1064340" cy="369332"/>
            <a:chOff x="3647644" y="5421073"/>
            <a:chExt cx="1064340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0A04EB0-21A1-A8B7-390D-AA34B77960A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D03392E-D505-B4F3-8559-F4382ABC00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B020D32-8A00-1A4A-693C-FA386C3C5107}"/>
              </a:ext>
            </a:extLst>
          </p:cNvPr>
          <p:cNvSpPr txBox="1"/>
          <p:nvPr/>
        </p:nvSpPr>
        <p:spPr>
          <a:xfrm>
            <a:off x="3656051" y="3536430"/>
            <a:ext cx="3211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1-dimensional interpolation</a:t>
            </a:r>
          </a:p>
        </p:txBody>
      </p:sp>
    </p:spTree>
    <p:extLst>
      <p:ext uri="{BB962C8B-B14F-4D97-AF65-F5344CB8AC3E}">
        <p14:creationId xmlns:p14="http://schemas.microsoft.com/office/powerpoint/2010/main" val="129002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1114E5-7A90-8C9F-074F-84EC108B4B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619" y="1690689"/>
            <a:ext cx="5704762" cy="26666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photon_spectrum.py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121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C58361A-4EF0-9D5E-4DC2-E2D12EE46E7E}"/>
              </a:ext>
            </a:extLst>
          </p:cNvPr>
          <p:cNvGrpSpPr/>
          <p:nvPr/>
        </p:nvGrpSpPr>
        <p:grpSpPr>
          <a:xfrm>
            <a:off x="7107614" y="1705152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A14D200-043D-80AF-46CF-939E4376EA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0D37115-0A9A-CF64-31F1-94F143B5549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F84567-12EE-1DCE-6517-10D3E8FD7A0B}"/>
              </a:ext>
            </a:extLst>
          </p:cNvPr>
          <p:cNvGrpSpPr/>
          <p:nvPr/>
        </p:nvGrpSpPr>
        <p:grpSpPr>
          <a:xfrm>
            <a:off x="6958597" y="1927603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5CA5432-DA7F-7C8F-2E43-7C16976117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3409A8-7828-6E6A-6F57-FDFCE8F18C5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F461825-3561-FA9F-E41A-87D91ED12F13}"/>
              </a:ext>
            </a:extLst>
          </p:cNvPr>
          <p:cNvGrpSpPr/>
          <p:nvPr/>
        </p:nvGrpSpPr>
        <p:grpSpPr>
          <a:xfrm>
            <a:off x="6719339" y="2394029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083F998-3302-AA4E-E0DB-E84A64EF714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D6B0969-3AB6-0C4E-24A0-733FFEB437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654B28A-70EC-4A91-39FD-98B779AEB238}"/>
              </a:ext>
            </a:extLst>
          </p:cNvPr>
          <p:cNvGrpSpPr/>
          <p:nvPr/>
        </p:nvGrpSpPr>
        <p:grpSpPr>
          <a:xfrm>
            <a:off x="5180647" y="2632019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988D41-8600-AB01-C4E7-D011EB229A6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F6DA778-625B-9C07-2566-656D3AB393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6A4C33F-9479-5B4B-88B5-8039D365E0AC}"/>
              </a:ext>
            </a:extLst>
          </p:cNvPr>
          <p:cNvGrpSpPr/>
          <p:nvPr/>
        </p:nvGrpSpPr>
        <p:grpSpPr>
          <a:xfrm>
            <a:off x="5913679" y="3074624"/>
            <a:ext cx="1068643" cy="369332"/>
            <a:chOff x="3647644" y="5359159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9195164-A5E1-48C3-132F-523F6778550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00D1BB7-4D00-C09F-628F-6EB5D35A35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36CED45-1EA1-13B3-5AAE-385B9C877143}"/>
              </a:ext>
            </a:extLst>
          </p:cNvPr>
          <p:cNvGrpSpPr/>
          <p:nvPr/>
        </p:nvGrpSpPr>
        <p:grpSpPr>
          <a:xfrm>
            <a:off x="7258073" y="3537570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A8A7997-2C4E-4FF7-8E51-B0420FCA61B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42CF915-FDA9-82A0-1AD4-B393140813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DC489ED-BF95-FEF2-C35A-3BE92ACEFF76}"/>
              </a:ext>
            </a:extLst>
          </p:cNvPr>
          <p:cNvGrpSpPr/>
          <p:nvPr/>
        </p:nvGrpSpPr>
        <p:grpSpPr>
          <a:xfrm>
            <a:off x="6707995" y="3755587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D003BC7-1514-54DA-8D79-9B09D7E0D67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652AEBD-A09A-1D69-AA53-CE3238E9AE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A3F01CB-62D0-6DB7-231C-B7A1B6234AF9}"/>
              </a:ext>
            </a:extLst>
          </p:cNvPr>
          <p:cNvGrpSpPr/>
          <p:nvPr/>
        </p:nvGrpSpPr>
        <p:grpSpPr>
          <a:xfrm>
            <a:off x="7367837" y="3301879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49F86F5-0394-D48E-C812-8E17AEF8BF3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7F1337C-A691-297E-695E-9AF58B12DA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D2E8ED24-4363-C252-9E3C-27CB442679E8}"/>
              </a:ext>
            </a:extLst>
          </p:cNvPr>
          <p:cNvSpPr/>
          <p:nvPr/>
        </p:nvSpPr>
        <p:spPr>
          <a:xfrm>
            <a:off x="5410830" y="2474120"/>
            <a:ext cx="1168564" cy="19526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7CDFBE9-FCDE-B734-C3D9-4EDEF009112C}"/>
              </a:ext>
            </a:extLst>
          </p:cNvPr>
          <p:cNvSpPr/>
          <p:nvPr/>
        </p:nvSpPr>
        <p:spPr>
          <a:xfrm>
            <a:off x="1812379" y="2474120"/>
            <a:ext cx="930821" cy="19526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C2B41E-3F3A-5793-33F5-639B836EF418}"/>
              </a:ext>
            </a:extLst>
          </p:cNvPr>
          <p:cNvSpPr txBox="1"/>
          <p:nvPr/>
        </p:nvSpPr>
        <p:spPr>
          <a:xfrm>
            <a:off x="1981830" y="4599031"/>
            <a:ext cx="5180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interp1d() </a:t>
            </a:r>
            <a:r>
              <a:rPr lang="en-US" dirty="0"/>
              <a:t>returns an “interpolation object” which can then act as a </a:t>
            </a:r>
            <a:r>
              <a:rPr lang="en-US" u="sng" dirty="0"/>
              <a:t>callable</a:t>
            </a:r>
            <a:r>
              <a:rPr lang="en-US" dirty="0"/>
              <a:t> function that is</a:t>
            </a:r>
          </a:p>
          <a:p>
            <a:pPr algn="ctr"/>
            <a:r>
              <a:rPr lang="en-US" dirty="0"/>
              <a:t>vector </a:t>
            </a:r>
            <a:r>
              <a:rPr lang="en-US" i="1" dirty="0"/>
              <a:t>aware</a:t>
            </a:r>
            <a:r>
              <a:rPr lang="en-US" dirty="0"/>
              <a:t> (supports vectorized operations)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939F51B-0D76-E515-A494-F1B504909BEE}"/>
              </a:ext>
            </a:extLst>
          </p:cNvPr>
          <p:cNvSpPr/>
          <p:nvPr/>
        </p:nvSpPr>
        <p:spPr>
          <a:xfrm>
            <a:off x="3148542" y="2715309"/>
            <a:ext cx="930821" cy="19526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F7F964B-D31B-949A-5170-A2400D399F35}"/>
              </a:ext>
            </a:extLst>
          </p:cNvPr>
          <p:cNvSpPr/>
          <p:nvPr/>
        </p:nvSpPr>
        <p:spPr>
          <a:xfrm>
            <a:off x="7025758" y="3396257"/>
            <a:ext cx="306111" cy="19526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9B0FD39-3312-5521-EC90-903B4B39C5BB}"/>
              </a:ext>
            </a:extLst>
          </p:cNvPr>
          <p:cNvSpPr/>
          <p:nvPr/>
        </p:nvSpPr>
        <p:spPr>
          <a:xfrm>
            <a:off x="2674171" y="3847384"/>
            <a:ext cx="2506476" cy="19526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5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/>
      <p:bldP spid="36" grpId="0" animBg="1"/>
      <p:bldP spid="37" grpId="0" animBg="1"/>
      <p:bldP spid="38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5C0C66-2DD6-DB8E-7ED2-4D50E4F32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619" y="1687716"/>
            <a:ext cx="6504762" cy="37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photon_spectrum.py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122</a:t>
            </a:fld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9A938EA-C36A-7A0F-1055-6F0870310230}"/>
              </a:ext>
            </a:extLst>
          </p:cNvPr>
          <p:cNvGrpSpPr/>
          <p:nvPr/>
        </p:nvGrpSpPr>
        <p:grpSpPr>
          <a:xfrm>
            <a:off x="5127755" y="1871716"/>
            <a:ext cx="1076632" cy="369332"/>
            <a:chOff x="4968362" y="2079211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6B7E6F7-CABD-0C2F-AF51-81DAB9D477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E8C74F8-3CD7-1D88-6457-699F8CCCD95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A89DDCEF-A668-5B86-2020-1CB6E264E135}"/>
              </a:ext>
            </a:extLst>
          </p:cNvPr>
          <p:cNvSpPr/>
          <p:nvPr/>
        </p:nvSpPr>
        <p:spPr>
          <a:xfrm>
            <a:off x="4187411" y="1963513"/>
            <a:ext cx="791784" cy="19526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5C10470-8AEF-024E-649B-38125AB98D9C}"/>
              </a:ext>
            </a:extLst>
          </p:cNvPr>
          <p:cNvGrpSpPr/>
          <p:nvPr/>
        </p:nvGrpSpPr>
        <p:grpSpPr>
          <a:xfrm>
            <a:off x="3132699" y="2558063"/>
            <a:ext cx="1076632" cy="369332"/>
            <a:chOff x="4704120" y="2356972"/>
            <a:chExt cx="1076632" cy="369332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6151FB5-EC41-915A-C507-F188E3541A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F7C8750-D3C4-4589-B95E-072F2FB2C73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5B46611-9EF6-BA3E-F7B1-17CA3B81FADF}"/>
              </a:ext>
            </a:extLst>
          </p:cNvPr>
          <p:cNvGrpSpPr/>
          <p:nvPr/>
        </p:nvGrpSpPr>
        <p:grpSpPr>
          <a:xfrm>
            <a:off x="7719816" y="3244334"/>
            <a:ext cx="1068643" cy="369332"/>
            <a:chOff x="3647644" y="4910075"/>
            <a:chExt cx="1068643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8FD0A82-5299-5BB9-0020-28DA0CC94F1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FC8EC5A-419F-57F1-8FAD-0CD17A2339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A88DAC89-4D62-4F97-DF67-5E90C335C451}"/>
              </a:ext>
            </a:extLst>
          </p:cNvPr>
          <p:cNvSpPr/>
          <p:nvPr/>
        </p:nvSpPr>
        <p:spPr>
          <a:xfrm>
            <a:off x="4902240" y="3301110"/>
            <a:ext cx="213610" cy="19526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7EF2A6B-617F-7DC1-F8CD-B4C59E2E49EB}"/>
              </a:ext>
            </a:extLst>
          </p:cNvPr>
          <p:cNvGrpSpPr/>
          <p:nvPr/>
        </p:nvGrpSpPr>
        <p:grpSpPr>
          <a:xfrm>
            <a:off x="6635136" y="4395746"/>
            <a:ext cx="1064340" cy="369332"/>
            <a:chOff x="3647644" y="5421073"/>
            <a:chExt cx="1064340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F8B24AB-9F6C-79C2-BDFE-6EC95EF12A9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083DBB7-1DC9-7E54-1FA4-0A19065ABB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34FA1BE9-53A7-1853-6C4C-3EDBA2E43B39}"/>
              </a:ext>
            </a:extLst>
          </p:cNvPr>
          <p:cNvSpPr/>
          <p:nvPr/>
        </p:nvSpPr>
        <p:spPr>
          <a:xfrm>
            <a:off x="4669582" y="4473860"/>
            <a:ext cx="195312" cy="19526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62B0EF1-5344-9429-19CD-EE062145ED24}"/>
              </a:ext>
            </a:extLst>
          </p:cNvPr>
          <p:cNvGrpSpPr/>
          <p:nvPr/>
        </p:nvGrpSpPr>
        <p:grpSpPr>
          <a:xfrm>
            <a:off x="3555893" y="4846057"/>
            <a:ext cx="1068643" cy="369332"/>
            <a:chOff x="3647644" y="5359159"/>
            <a:chExt cx="1068643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2B30059-45D5-1F47-49AE-89D6D5AA7CF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9BC7B5D-75A7-CC48-5C79-2B55F7BF0D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FB50DE51-909D-3306-3DC0-D313BCE1940F}"/>
              </a:ext>
            </a:extLst>
          </p:cNvPr>
          <p:cNvSpPr/>
          <p:nvPr/>
        </p:nvSpPr>
        <p:spPr>
          <a:xfrm>
            <a:off x="2864924" y="4930324"/>
            <a:ext cx="514070" cy="19526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F2496ED-B4B3-7EC6-6238-C16B39128E66}"/>
              </a:ext>
            </a:extLst>
          </p:cNvPr>
          <p:cNvSpPr/>
          <p:nvPr/>
        </p:nvSpPr>
        <p:spPr>
          <a:xfrm>
            <a:off x="3165384" y="3573430"/>
            <a:ext cx="113597" cy="19526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D125FDD-B343-79D9-DCCF-6624759A47D0}"/>
              </a:ext>
            </a:extLst>
          </p:cNvPr>
          <p:cNvSpPr/>
          <p:nvPr/>
        </p:nvSpPr>
        <p:spPr>
          <a:xfrm>
            <a:off x="2471747" y="4482781"/>
            <a:ext cx="150009" cy="19526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2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8" grpId="0" animBg="1"/>
      <p:bldP spid="52" grpId="0" animBg="1"/>
      <p:bldP spid="56" grpId="0" animBg="1"/>
      <p:bldP spid="57" grpId="0" animBg="1"/>
      <p:bldP spid="58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photon_spectrum.py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B100A1-2BE4-6CE1-3C53-22C758CB9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F8631D-8009-69C9-A962-3C99AD3B8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8244" y="4594647"/>
            <a:ext cx="5019048" cy="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68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Dirichlet's Pathological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Dirichlet function is defined as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lim</m:t>
                                      </m:r>
                                    </m:e>
                                    <m:li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→∞</m:t>
                                      </m: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func>
                                            <m:func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4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!∙</m:t>
                                                  </m:r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𝜋</m:t>
                                                  </m:r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Use 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mpmath</a:t>
                </a:r>
                <a:r>
                  <a:rPr lang="en-US" sz="2400" dirty="0"/>
                  <a:t> package for Python (</a:t>
                </a:r>
                <a:r>
                  <a:rPr lang="en-US" sz="2400" dirty="0">
                    <a:hlinkClick r:id="rId2"/>
                  </a:rPr>
                  <a:t>https://mpmath.org/doc/current</a:t>
                </a:r>
                <a:r>
                  <a:rPr lang="en-US" sz="2400" dirty="0"/>
                  <a:t>) to calculate and display the values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2.5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Functions like </a:t>
                </a:r>
                <a:r>
                  <a:rPr lang="en-US" sz="2400" b="1" dirty="0" err="1"/>
                  <a:t>mpmath.power</a:t>
                </a:r>
                <a:r>
                  <a:rPr lang="en-US" sz="2400" b="1" dirty="0"/>
                  <a:t>()</a:t>
                </a:r>
                <a:r>
                  <a:rPr lang="en-US" sz="2400" dirty="0"/>
                  <a:t>,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mpmath.cos</a:t>
                </a:r>
                <a:r>
                  <a:rPr lang="en-US" sz="2400" b="1" dirty="0"/>
                  <a:t>()</a:t>
                </a:r>
                <a:r>
                  <a:rPr lang="en-US" sz="2400" dirty="0"/>
                  <a:t>, and the </a:t>
                </a:r>
                <a:r>
                  <a:rPr lang="en-US" sz="2400" b="1" dirty="0" err="1"/>
                  <a:t>mpmath.factorial</a:t>
                </a:r>
                <a:r>
                  <a:rPr lang="en-US" sz="2400" b="1" dirty="0"/>
                  <a:t>()</a:t>
                </a:r>
                <a:r>
                  <a:rPr lang="en-US" sz="2400" dirty="0"/>
                  <a:t> functions, along with the </a:t>
                </a:r>
                <a:r>
                  <a:rPr lang="en-US" sz="2400" b="1" dirty="0" err="1"/>
                  <a:t>mpmath.pi</a:t>
                </a:r>
                <a:r>
                  <a:rPr lang="en-US" sz="2400" dirty="0"/>
                  <a:t> constant, will handle large numbers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There are many </a:t>
                </a:r>
                <a:r>
                  <a:rPr lang="en-US" sz="2400" dirty="0" err="1"/>
                  <a:t>videoes</a:t>
                </a:r>
                <a:r>
                  <a:rPr lang="en-US" sz="2400" dirty="0"/>
                  <a:t> on the Dirichlet function, such as </a:t>
                </a:r>
                <a:r>
                  <a:rPr lang="en-US" sz="2400" dirty="0">
                    <a:hlinkClick r:id="rId3"/>
                  </a:rPr>
                  <a:t>https://www.youtube.com/watch?v=LeGWPuRdetM</a:t>
                </a: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05" t="-1961" b="-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38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dirichlet_function.py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125</a:t>
            </a:fld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F1CEBE8-0F30-3206-B751-D16E82B8F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75901"/>
            <a:ext cx="6114286" cy="509523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DAF45737-F49C-1B0C-58BD-262DB1501642}"/>
              </a:ext>
            </a:extLst>
          </p:cNvPr>
          <p:cNvGrpSpPr/>
          <p:nvPr/>
        </p:nvGrpSpPr>
        <p:grpSpPr>
          <a:xfrm>
            <a:off x="2875763" y="1879273"/>
            <a:ext cx="1076632" cy="369332"/>
            <a:chOff x="4968362" y="2079211"/>
            <a:chExt cx="1076632" cy="36933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F20696D-B064-2375-9389-D9B166806A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62E745E-C2CA-588E-E0E4-ADF272A0265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80ADA2F-5F85-8075-9F7B-F792A1D6B6FB}"/>
              </a:ext>
            </a:extLst>
          </p:cNvPr>
          <p:cNvGrpSpPr/>
          <p:nvPr/>
        </p:nvGrpSpPr>
        <p:grpSpPr>
          <a:xfrm>
            <a:off x="6215962" y="4636245"/>
            <a:ext cx="1076632" cy="369332"/>
            <a:chOff x="4704120" y="2356972"/>
            <a:chExt cx="1076632" cy="369332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549E24D-4E5B-43CC-357B-81A1A1062B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12BBA41-224E-B6F3-2FC2-0D9473B9CAB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3D096EF-0E83-BA78-9833-64FEC78F452F}"/>
              </a:ext>
            </a:extLst>
          </p:cNvPr>
          <p:cNvGrpSpPr/>
          <p:nvPr/>
        </p:nvGrpSpPr>
        <p:grpSpPr>
          <a:xfrm>
            <a:off x="5815250" y="4866253"/>
            <a:ext cx="1068643" cy="369332"/>
            <a:chOff x="3647644" y="4910075"/>
            <a:chExt cx="1068643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1631856-9DC0-8383-335B-5ECEEDE11E9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B0193E2-2DC5-55CF-337C-FE9B017D48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5E19FC2-B90F-2FA7-0117-87ABFE892D6A}"/>
                  </a:ext>
                </a:extLst>
              </p:cNvPr>
              <p:cNvSpPr txBox="1"/>
              <p:nvPr/>
            </p:nvSpPr>
            <p:spPr>
              <a:xfrm>
                <a:off x="4359546" y="2315905"/>
                <a:ext cx="3127104" cy="47468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latin typeface="Cambria Math" panose="02040503050406030204" pitchFamily="18" charset="0"/>
                                        </a:rPr>
                                        <m:t>lim</m:t>
                                      </m:r>
                                    </m:e>
                                    <m:li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→∞</m:t>
                                      </m: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func>
                                            <m:func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60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!∙</m:t>
                                                  </m:r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𝜋</m:t>
                                                  </m:r>
                                                  <m:r>
                                                    <a:rPr lang="en-U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5E19FC2-B90F-2FA7-0117-87ABFE892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546" y="2315905"/>
                <a:ext cx="3127104" cy="4746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67C727E6-C19C-09BC-BCDD-4A37D6282789}"/>
              </a:ext>
            </a:extLst>
          </p:cNvPr>
          <p:cNvGrpSpPr/>
          <p:nvPr/>
        </p:nvGrpSpPr>
        <p:grpSpPr>
          <a:xfrm>
            <a:off x="3707035" y="2813190"/>
            <a:ext cx="1064340" cy="369332"/>
            <a:chOff x="3647644" y="5421073"/>
            <a:chExt cx="1064340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C1B5137-5D98-7D23-E30A-5486AD2E8ED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D8CC921-6483-8197-7672-3ADE3083A7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9B96F36-506D-47C0-4CC7-B6E2C7822CA1}"/>
              </a:ext>
            </a:extLst>
          </p:cNvPr>
          <p:cNvGrpSpPr/>
          <p:nvPr/>
        </p:nvGrpSpPr>
        <p:grpSpPr>
          <a:xfrm>
            <a:off x="7011160" y="3036501"/>
            <a:ext cx="1068643" cy="369332"/>
            <a:chOff x="3647644" y="5359159"/>
            <a:chExt cx="1068643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F886C96-8002-0E44-32DA-086FAEC4EA4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8AF7934-4A5F-869E-F526-90658C009B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35C6F20-FE21-057A-AC87-9778E31BC3F2}"/>
              </a:ext>
            </a:extLst>
          </p:cNvPr>
          <p:cNvGrpSpPr/>
          <p:nvPr/>
        </p:nvGrpSpPr>
        <p:grpSpPr>
          <a:xfrm>
            <a:off x="4870808" y="3258952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47138B5-6E07-C1FA-5EDA-D09CCD18BF7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AAA1BF50-F19A-218C-8938-A4F0481F72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8E45751-38F8-EC6F-8AA1-16E4456ADC8A}"/>
              </a:ext>
            </a:extLst>
          </p:cNvPr>
          <p:cNvGrpSpPr/>
          <p:nvPr/>
        </p:nvGrpSpPr>
        <p:grpSpPr>
          <a:xfrm>
            <a:off x="4099994" y="3484272"/>
            <a:ext cx="1076632" cy="369332"/>
            <a:chOff x="2157212" y="5356391"/>
            <a:chExt cx="1076632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59FFD72-F027-D519-F66E-821443E741A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13544E49-15A9-A94A-ECDD-556F983880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B6F4FC66-0092-1352-16C4-3FD59503ACCF}"/>
              </a:ext>
            </a:extLst>
          </p:cNvPr>
          <p:cNvSpPr txBox="1"/>
          <p:nvPr/>
        </p:nvSpPr>
        <p:spPr>
          <a:xfrm>
            <a:off x="4099994" y="3833584"/>
            <a:ext cx="428868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4"/>
              </a:rPr>
              <a:t>https://mpmath.org/doc/current/general.html#chop</a:t>
            </a:r>
            <a:endParaRPr lang="en-US" sz="1400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CECB454-B46F-04B5-30B7-F2B17842287B}"/>
              </a:ext>
            </a:extLst>
          </p:cNvPr>
          <p:cNvGrpSpPr/>
          <p:nvPr/>
        </p:nvGrpSpPr>
        <p:grpSpPr>
          <a:xfrm>
            <a:off x="2956160" y="3727998"/>
            <a:ext cx="1076632" cy="369332"/>
            <a:chOff x="2157212" y="5356391"/>
            <a:chExt cx="1076632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0457AF8-C29B-D476-2A41-B40486A128D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E5E6321B-4A99-303B-5F85-7DE3AE3D86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3BB593A-D0FA-5D3B-E320-8DDE2EDD09D2}"/>
              </a:ext>
            </a:extLst>
          </p:cNvPr>
          <p:cNvGrpSpPr/>
          <p:nvPr/>
        </p:nvGrpSpPr>
        <p:grpSpPr>
          <a:xfrm>
            <a:off x="6138690" y="5091141"/>
            <a:ext cx="1076632" cy="369332"/>
            <a:chOff x="2157212" y="5356391"/>
            <a:chExt cx="1076632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EAB21A8-72F1-424F-BD99-C4D0808A757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FA4DBA0A-B577-0B4B-2520-0FC6EFC1C5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5AA2D31-03C3-92ED-4791-0BF6C2FC8885}"/>
              </a:ext>
            </a:extLst>
          </p:cNvPr>
          <p:cNvGrpSpPr/>
          <p:nvPr/>
        </p:nvGrpSpPr>
        <p:grpSpPr>
          <a:xfrm>
            <a:off x="7552894" y="5313592"/>
            <a:ext cx="1076632" cy="369332"/>
            <a:chOff x="2157212" y="5356391"/>
            <a:chExt cx="1076632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582C1E9-4D2C-E02D-8D67-327B7ACF119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7A6CB437-8FCB-0C9B-6561-4C228AC37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BDBA9B2-F4E9-7586-1E3C-4A4ABCC6AF06}"/>
              </a:ext>
            </a:extLst>
          </p:cNvPr>
          <p:cNvGrpSpPr/>
          <p:nvPr/>
        </p:nvGrpSpPr>
        <p:grpSpPr>
          <a:xfrm>
            <a:off x="6460639" y="5612810"/>
            <a:ext cx="1207168" cy="276999"/>
            <a:chOff x="3364832" y="5724092"/>
            <a:chExt cx="1207168" cy="276999"/>
          </a:xfrm>
        </p:grpSpPr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ED7167A1-6EE4-98E9-F2A5-9D537AF5F5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64832" y="5862592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C87C5B38-DCA3-D512-7EF6-9B04C24E1886}"/>
                </a:ext>
              </a:extLst>
            </p:cNvPr>
            <p:cNvGrpSpPr/>
            <p:nvPr/>
          </p:nvGrpSpPr>
          <p:grpSpPr>
            <a:xfrm>
              <a:off x="4093957" y="5724092"/>
              <a:ext cx="478043" cy="276999"/>
              <a:chOff x="4058005" y="5673837"/>
              <a:chExt cx="478043" cy="276999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2465999-92BE-6A31-D494-3A8BBE2C7C4B}"/>
                  </a:ext>
                </a:extLst>
              </p:cNvPr>
              <p:cNvSpPr txBox="1"/>
              <p:nvPr/>
            </p:nvSpPr>
            <p:spPr>
              <a:xfrm>
                <a:off x="4058005" y="5673837"/>
                <a:ext cx="4780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  <a:sym typeface="Wingdings" panose="05000000000000000000" pitchFamily="2" charset="2"/>
                  </a:rPr>
                  <a:t>11</a:t>
                </a:r>
                <a:endParaRPr lang="en-US" sz="1400" b="1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DDF7E331-03B4-56CB-C83F-7809157709CA}"/>
                  </a:ext>
                </a:extLst>
              </p:cNvPr>
              <p:cNvSpPr/>
              <p:nvPr/>
            </p:nvSpPr>
            <p:spPr>
              <a:xfrm>
                <a:off x="4106019" y="5699934"/>
                <a:ext cx="228600" cy="2286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539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61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dirichlet_function.py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652C0F-D971-2E29-2D04-287B37FB5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993" y="1690689"/>
            <a:ext cx="3052013" cy="1673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EE3C15-5C99-E62A-AD8F-05E38DDBC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808" y="3978368"/>
            <a:ext cx="6352381" cy="19142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B92D26-42F5-84EB-479D-C1CBEE99E0C7}"/>
              </a:ext>
            </a:extLst>
          </p:cNvPr>
          <p:cNvSpPr/>
          <p:nvPr/>
        </p:nvSpPr>
        <p:spPr>
          <a:xfrm>
            <a:off x="5410200" y="5606322"/>
            <a:ext cx="964406" cy="3158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0C3CCB-E63E-4B86-E530-69A31098C26A}"/>
              </a:ext>
            </a:extLst>
          </p:cNvPr>
          <p:cNvSpPr/>
          <p:nvPr/>
        </p:nvSpPr>
        <p:spPr>
          <a:xfrm>
            <a:off x="1270117" y="5501390"/>
            <a:ext cx="6352381" cy="470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BFE320-B4E0-0686-2495-163AAA1B1E83}"/>
              </a:ext>
            </a:extLst>
          </p:cNvPr>
          <p:cNvSpPr txBox="1"/>
          <p:nvPr/>
        </p:nvSpPr>
        <p:spPr>
          <a:xfrm>
            <a:off x="1883729" y="1713360"/>
            <a:ext cx="110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Rational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9EEE6A-7FFF-D875-1181-B0AE6371B309}"/>
              </a:ext>
            </a:extLst>
          </p:cNvPr>
          <p:cNvSpPr txBox="1"/>
          <p:nvPr/>
        </p:nvSpPr>
        <p:spPr>
          <a:xfrm>
            <a:off x="1883729" y="2133030"/>
            <a:ext cx="110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Rational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49BE05-967B-32BF-0228-9F7D99C61E8A}"/>
              </a:ext>
            </a:extLst>
          </p:cNvPr>
          <p:cNvSpPr txBox="1"/>
          <p:nvPr/>
        </p:nvSpPr>
        <p:spPr>
          <a:xfrm>
            <a:off x="1883729" y="2552700"/>
            <a:ext cx="110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Irrational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642E50-3308-E720-9A0D-E61E233D61A9}"/>
              </a:ext>
            </a:extLst>
          </p:cNvPr>
          <p:cNvSpPr txBox="1"/>
          <p:nvPr/>
        </p:nvSpPr>
        <p:spPr>
          <a:xfrm>
            <a:off x="1883729" y="2972371"/>
            <a:ext cx="110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Irrational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600CA7-2EA5-A9FB-A307-F1DABD5B9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506" y="5680599"/>
            <a:ext cx="5742983" cy="86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5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/>
      <p:bldP spid="9" grpId="0"/>
      <p:bldP spid="10" grpId="0"/>
      <p:bldP spid="11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Real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0F72EB-C732-AF51-5A3C-DBA695189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26" y="1790817"/>
            <a:ext cx="6365347" cy="42727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7BB00D-8AD3-0172-4476-CF80E3A983ED}"/>
              </a:ext>
            </a:extLst>
          </p:cNvPr>
          <p:cNvSpPr txBox="1"/>
          <p:nvPr/>
        </p:nvSpPr>
        <p:spPr>
          <a:xfrm>
            <a:off x="217357" y="2465882"/>
            <a:ext cx="1074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Riemann Integral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B68CD3-D3E9-8919-6278-55BA8D7AE040}"/>
              </a:ext>
            </a:extLst>
          </p:cNvPr>
          <p:cNvSpPr txBox="1"/>
          <p:nvPr/>
        </p:nvSpPr>
        <p:spPr>
          <a:xfrm>
            <a:off x="217357" y="4649449"/>
            <a:ext cx="1074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Lebesgue Integral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2229EF1-09B2-E49D-E7B3-4AB4C12D6BA1}"/>
              </a:ext>
            </a:extLst>
          </p:cNvPr>
          <p:cNvGrpSpPr/>
          <p:nvPr/>
        </p:nvGrpSpPr>
        <p:grpSpPr>
          <a:xfrm>
            <a:off x="7560738" y="698151"/>
            <a:ext cx="1194455" cy="2471918"/>
            <a:chOff x="7569675" y="595325"/>
            <a:chExt cx="1194455" cy="247191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4A218DF-9359-C44C-4147-55704060E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10086" y="595325"/>
              <a:ext cx="1113633" cy="15742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3ABD1A3-E8C3-F1D3-3B64-4844545012AD}"/>
                </a:ext>
              </a:extLst>
            </p:cNvPr>
            <p:cNvSpPr txBox="1"/>
            <p:nvPr/>
          </p:nvSpPr>
          <p:spPr>
            <a:xfrm>
              <a:off x="7569675" y="2174691"/>
              <a:ext cx="1194455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Henri Lebesgue</a:t>
              </a:r>
            </a:p>
            <a:p>
              <a:pPr algn="ctr"/>
              <a:r>
                <a:rPr lang="en-US" sz="1600" dirty="0"/>
                <a:t>(1875-1941)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92B90B31-0504-62CF-AC0C-D584FD926F00}"/>
              </a:ext>
            </a:extLst>
          </p:cNvPr>
          <p:cNvSpPr/>
          <p:nvPr/>
        </p:nvSpPr>
        <p:spPr>
          <a:xfrm>
            <a:off x="217357" y="3859967"/>
            <a:ext cx="7629994" cy="2496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95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10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We can numerically estimate a first derivative using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Fermat's Difference Quotient </a:t>
                </a:r>
                <a:r>
                  <a:rPr lang="en-US" sz="2400" dirty="0"/>
                  <a:t>and </a:t>
                </a:r>
                <a:r>
                  <a:rPr lang="en-US" sz="2400" i="1" dirty="0">
                    <a:solidFill>
                      <a:srgbClr val="FF0000"/>
                    </a:solidFill>
                  </a:rPr>
                  <a:t>higher-order derivatives </a:t>
                </a:r>
                <a:r>
                  <a:rPr lang="en-US" sz="2400" dirty="0"/>
                  <a:t>using </a:t>
                </a:r>
                <a:r>
                  <a:rPr lang="en-US" sz="2400" b="1" dirty="0"/>
                  <a:t>Newton's</a:t>
                </a:r>
                <a:r>
                  <a:rPr lang="en-US" sz="2400" dirty="0"/>
                  <a:t> Difference Quotient</a:t>
                </a:r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nary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𝑘h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050" dirty="0"/>
              </a:p>
              <a:p>
                <a:r>
                  <a:rPr lang="en-US" sz="2400" dirty="0"/>
                  <a:t>Using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Simpson's Rule</a:t>
                </a:r>
                <a:r>
                  <a:rPr lang="en-US" sz="2400" b="1" dirty="0"/>
                  <a:t> </a:t>
                </a:r>
                <a:r>
                  <a:rPr lang="en-US" sz="2400" dirty="0"/>
                  <a:t>provides better estimates for most integrands because it fits a parabola to the top of the interval to better match a curving function</a:t>
                </a:r>
              </a:p>
              <a:p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adaptative quadrature </a:t>
                </a:r>
                <a:r>
                  <a:rPr lang="en-US" sz="2400" dirty="0"/>
                  <a:t>approach gains greater accuracy in regions of high rates of change and gains speed across relatively flat regions versus using fixed width intervals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  <a:blipFill>
                <a:blip r:embed="rId2"/>
                <a:stretch>
                  <a:fillRect l="-1005" t="-1828" r="-1391" b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10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8709" y="1825624"/>
                <a:ext cx="7886700" cy="4530727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SciPy Integration </a:t>
                </a:r>
                <a:r>
                  <a:rPr lang="en-US" sz="2400" dirty="0"/>
                  <a:t>module, with its </a:t>
                </a:r>
                <a:r>
                  <a:rPr lang="en-US" sz="2400" b="1" dirty="0"/>
                  <a:t>quad()</a:t>
                </a:r>
                <a:r>
                  <a:rPr lang="en-US" sz="2400" dirty="0"/>
                  <a:t> function, provides a highly efficient and accurate numerical integrator</a:t>
                </a:r>
              </a:p>
              <a:p>
                <a:r>
                  <a:rPr lang="en-US" sz="2400" dirty="0"/>
                  <a:t>The integral of the PDF for the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Standard Normal </a:t>
                </a:r>
                <a:r>
                  <a:rPr lang="en-US" sz="2400" dirty="0"/>
                  <a:t>distribution between -1 to 1 is the same as the probability a random variable will fall within one standard deviation</a:t>
                </a:r>
              </a:p>
              <a:p>
                <a:r>
                  <a:rPr lang="en-US" sz="2400" dirty="0"/>
                  <a:t>Pathological functions like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Dirichlet's</a:t>
                </a:r>
                <a:r>
                  <a:rPr lang="en-US" sz="2400" dirty="0"/>
                  <a:t> demonstrate 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nowhere continuous </a:t>
                </a:r>
                <a:r>
                  <a:rPr lang="en-US" sz="2400" dirty="0"/>
                  <a:t>property but do have a </a:t>
                </a:r>
                <a:r>
                  <a:rPr lang="en-US" sz="2400" b="1" dirty="0"/>
                  <a:t>Lebesgue</a:t>
                </a:r>
                <a:r>
                  <a:rPr lang="en-US" sz="2400" dirty="0"/>
                  <a:t> </a:t>
                </a:r>
                <a:r>
                  <a:rPr lang="en-US" sz="2400" i="1" dirty="0"/>
                  <a:t>measure</a:t>
                </a:r>
                <a:endParaRPr lang="en-US" sz="2400" dirty="0"/>
              </a:p>
              <a:p>
                <a:r>
                  <a:rPr lang="en-US" sz="2400" dirty="0"/>
                  <a:t>The </a:t>
                </a:r>
                <a:r>
                  <a:rPr lang="en-US" sz="2400" b="1" dirty="0"/>
                  <a:t>Weierstrass</a:t>
                </a:r>
                <a:r>
                  <a:rPr lang="en-US" sz="2400" dirty="0"/>
                  <a:t> function is everywhere continuous but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nowhere differentiable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8709" y="1825624"/>
                <a:ext cx="7886700" cy="4530727"/>
              </a:xfrm>
              <a:blipFill>
                <a:blip r:embed="rId2"/>
                <a:stretch>
                  <a:fillRect l="-1005" t="-1882" r="-1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75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47C343-650D-5F0F-5A67-FFDD8533F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560" y="2197013"/>
            <a:ext cx="6730584" cy="4341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What about higher order derivatives?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107258-BC27-B6A3-70FA-C522DAFB0DAD}"/>
                  </a:ext>
                </a:extLst>
              </p:cNvPr>
              <p:cNvSpPr txBox="1"/>
              <p:nvPr/>
            </p:nvSpPr>
            <p:spPr>
              <a:xfrm>
                <a:off x="3803809" y="1437176"/>
                <a:ext cx="1536383" cy="5772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107258-BC27-B6A3-70FA-C522DAFB0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809" y="1437176"/>
                <a:ext cx="1536383" cy="5772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89C62615-1CF3-C76F-C060-B67A4FAEF4CE}"/>
              </a:ext>
            </a:extLst>
          </p:cNvPr>
          <p:cNvSpPr/>
          <p:nvPr/>
        </p:nvSpPr>
        <p:spPr>
          <a:xfrm>
            <a:off x="1431560" y="2510852"/>
            <a:ext cx="2525843" cy="7270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266A52-905C-76E6-0365-A86CC237A891}"/>
              </a:ext>
            </a:extLst>
          </p:cNvPr>
          <p:cNvSpPr/>
          <p:nvPr/>
        </p:nvSpPr>
        <p:spPr>
          <a:xfrm>
            <a:off x="1431559" y="3744199"/>
            <a:ext cx="6348336" cy="7270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025CF5-353E-101A-BA37-0E233B9E28B8}"/>
              </a:ext>
            </a:extLst>
          </p:cNvPr>
          <p:cNvSpPr/>
          <p:nvPr/>
        </p:nvSpPr>
        <p:spPr>
          <a:xfrm>
            <a:off x="1431558" y="4927873"/>
            <a:ext cx="6730583" cy="15968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412A0A-321F-F9F6-983B-F73473BE1E72}"/>
              </a:ext>
            </a:extLst>
          </p:cNvPr>
          <p:cNvSpPr txBox="1"/>
          <p:nvPr/>
        </p:nvSpPr>
        <p:spPr>
          <a:xfrm>
            <a:off x="4572000" y="2335754"/>
            <a:ext cx="35820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Note that as we take higher and higher derivatives, the </a:t>
            </a:r>
            <a:r>
              <a:rPr lang="en-US" sz="1600" b="1" dirty="0">
                <a:solidFill>
                  <a:srgbClr val="7030A0"/>
                </a:solidFill>
              </a:rPr>
              <a:t>analytic</a:t>
            </a:r>
            <a:r>
              <a:rPr lang="en-US" sz="1600" dirty="0">
                <a:solidFill>
                  <a:srgbClr val="7030A0"/>
                </a:solidFill>
              </a:rPr>
              <a:t> expression contains more and more terms and </a:t>
            </a:r>
            <a:r>
              <a:rPr lang="en-US" sz="1600" i="1" dirty="0">
                <a:solidFill>
                  <a:srgbClr val="7030A0"/>
                </a:solidFill>
              </a:rPr>
              <a:t>exponentially</a:t>
            </a:r>
            <a:r>
              <a:rPr lang="en-US" sz="1600" dirty="0">
                <a:solidFill>
                  <a:srgbClr val="7030A0"/>
                </a:solidFill>
              </a:rPr>
              <a:t> growing </a:t>
            </a:r>
            <a:r>
              <a:rPr lang="en-US" sz="1600" u="sng" dirty="0">
                <a:solidFill>
                  <a:srgbClr val="7030A0"/>
                </a:solidFill>
              </a:rPr>
              <a:t>coefficients</a:t>
            </a:r>
          </a:p>
        </p:txBody>
      </p:sp>
    </p:spTree>
    <p:extLst>
      <p:ext uri="{BB962C8B-B14F-4D97-AF65-F5344CB8AC3E}">
        <p14:creationId xmlns:p14="http://schemas.microsoft.com/office/powerpoint/2010/main" val="415275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1" grpId="0" animBg="1"/>
      <p:bldP spid="12" grpId="0" animBg="1"/>
      <p:bldP spid="3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10-01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Python program called </a:t>
                </a:r>
                <a:r>
                  <a:rPr lang="en-US" sz="2400" b="1" dirty="0"/>
                  <a:t>archimedes_spiral.py </a:t>
                </a:r>
                <a:r>
                  <a:rPr lang="en-US" sz="2400" dirty="0"/>
                  <a:t>that uses SciPy to calculate and display the arc length of an Archimedes Spiral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 as it rotates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≤8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Using pyplot, make a graph of the entire spiral</a:t>
                </a:r>
              </a:p>
              <a:p>
                <a:r>
                  <a:rPr lang="en-US" sz="2400" dirty="0"/>
                  <a:t>Upload your solution to the BNL QIS102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41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10-02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Python program called </a:t>
                </a:r>
                <a:r>
                  <a:rPr lang="en-US" sz="2400" b="1" dirty="0"/>
                  <a:t>eulers_constant.py</a:t>
                </a:r>
                <a:r>
                  <a:rPr lang="en-US" sz="2400" dirty="0"/>
                  <a:t> that uses SciPy to numerically estimate Euler's Constant:</a:t>
                </a:r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endParaRPr lang="en-US" sz="1000" dirty="0"/>
              </a:p>
              <a:p>
                <a:r>
                  <a:rPr lang="en-US" sz="2400" dirty="0"/>
                  <a:t>Then use pyplot to superimpose a line graph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400" dirty="0"/>
                  <a:t> on top of a step plot of the first 50 Harmonic Numbers</a:t>
                </a:r>
              </a:p>
              <a:p>
                <a:r>
                  <a:rPr lang="en-US" sz="2400" dirty="0"/>
                  <a:t>Upload your solution to the BNL QIS102 SharePoint site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6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10-03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Create a Python program called </a:t>
                </a:r>
                <a:r>
                  <a:rPr lang="en-US" sz="2400" b="1" dirty="0"/>
                  <a:t>lead_attenuation.py</a:t>
                </a:r>
                <a:r>
                  <a:rPr lang="en-US" sz="2400" dirty="0"/>
                  <a:t> that uses SciPy interpolation to compute and plot the estimated attenuation factor of a lead shield as a function of incident photon energy (MeV)</a:t>
                </a:r>
              </a:p>
              <a:p>
                <a:r>
                  <a:rPr lang="en-US" sz="2400" dirty="0"/>
                  <a:t>The number of photons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emerging from a lead shield is a function of distance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traveled through the lead shield: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2400" dirty="0"/>
                  <a:t>  </a:t>
                </a:r>
              </a:p>
              <a:p>
                <a:pPr marL="457200" lvl="1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number of initial photons hitting the shield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dirty="0"/>
                  <a:t> is the lead attenuation factor that depends on a given photon’s energy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sz="2400" dirty="0"/>
                  <a:t>Hint: in many ways, this task will utilize code patterns like those shown in </a:t>
                </a:r>
                <a:r>
                  <a:rPr lang="en-US" sz="2400" b="1" dirty="0"/>
                  <a:t>photon_spectrum.py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  <a:blipFill>
                <a:blip r:embed="rId2"/>
                <a:stretch>
                  <a:fillRect l="-1005" t="-1828" r="-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54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10-03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794329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In the file </a:t>
                </a:r>
                <a:r>
                  <a:rPr lang="en-US" sz="2400" b="1" dirty="0"/>
                  <a:t>lead_attenuation.txt</a:t>
                </a:r>
                <a:r>
                  <a:rPr lang="en-US" sz="2400" dirty="0"/>
                  <a:t>, the 1</a:t>
                </a:r>
                <a:r>
                  <a:rPr lang="en-US" sz="2400" baseline="30000" dirty="0"/>
                  <a:t>st</a:t>
                </a:r>
                <a:r>
                  <a:rPr lang="en-US" sz="2400" dirty="0"/>
                  <a:t> column contains a given photon’s energy (MeV), and the 2</a:t>
                </a:r>
                <a:r>
                  <a:rPr lang="en-US" sz="2400" baseline="30000" dirty="0"/>
                  <a:t>nd</a:t>
                </a:r>
                <a:r>
                  <a:rPr lang="en-US" sz="2400" dirty="0"/>
                  <a:t> column contains the lead shield’s attenuation factor for that energy</a:t>
                </a:r>
              </a:p>
              <a:p>
                <a:r>
                  <a:rPr lang="en-US" sz="2400" dirty="0"/>
                  <a:t>Using a </a:t>
                </a:r>
                <a:r>
                  <a:rPr lang="en-US" sz="2400" b="1" dirty="0"/>
                  <a:t>semi-log scale on the y-axis</a:t>
                </a:r>
                <a:r>
                  <a:rPr lang="en-US" sz="2400" dirty="0"/>
                  <a:t>, display the file data as a scatter plot, and then use cubic spline interpolation to draw a smooth curve passing through those discrete points</a:t>
                </a:r>
              </a:p>
              <a:p>
                <a:r>
                  <a:rPr lang="en-US" sz="2400" dirty="0"/>
                  <a:t>Based upon the interpolated function, calculate the attenuation coefficient for a photon with 4.65 MeV energy</a:t>
                </a:r>
              </a:p>
              <a:p>
                <a:r>
                  <a:rPr lang="en-US" sz="2400" dirty="0"/>
                  <a:t>Having that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4.65</m:t>
                        </m:r>
                      </m:e>
                    </m:d>
                  </m:oMath>
                </a14:m>
                <a:r>
                  <a:rPr lang="en-US" sz="2400" dirty="0"/>
                  <a:t> value, then calculate the </a:t>
                </a:r>
                <a:r>
                  <a:rPr lang="en-US" sz="2400" b="1" dirty="0"/>
                  <a:t>percent of photons</a:t>
                </a:r>
                <a:r>
                  <a:rPr lang="en-US" sz="2400" dirty="0"/>
                  <a:t> passing through a lead shield that is 2 cm thick</a:t>
                </a:r>
              </a:p>
              <a:p>
                <a:r>
                  <a:rPr lang="en-US" sz="2400" dirty="0"/>
                  <a:t>Upload your solution to the BNL QIS102 SharePoint site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794329"/>
              </a:xfrm>
              <a:blipFill>
                <a:blip r:embed="rId2"/>
                <a:stretch>
                  <a:fillRect l="-1005" t="-1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8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10-03 </a:t>
            </a:r>
            <a:r>
              <a:rPr lang="en-US" sz="3200" dirty="0">
                <a:latin typeface="+mn-lt"/>
              </a:rPr>
              <a:t>(Hint)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134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1FAB81-E152-5B28-92B7-A43935116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22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What about higher order derivatives?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CABD47-D2C2-436C-227D-CD9DB64A90FC}"/>
              </a:ext>
            </a:extLst>
          </p:cNvPr>
          <p:cNvSpPr/>
          <p:nvPr/>
        </p:nvSpPr>
        <p:spPr>
          <a:xfrm>
            <a:off x="1573967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3BD61C-1513-FF2D-42A9-697FE01DFFB1}"/>
              </a:ext>
            </a:extLst>
          </p:cNvPr>
          <p:cNvSpPr/>
          <p:nvPr/>
        </p:nvSpPr>
        <p:spPr>
          <a:xfrm>
            <a:off x="2183567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8F32F1-53D1-145F-E15D-92B60A275F45}"/>
              </a:ext>
            </a:extLst>
          </p:cNvPr>
          <p:cNvSpPr/>
          <p:nvPr/>
        </p:nvSpPr>
        <p:spPr>
          <a:xfrm>
            <a:off x="2814403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D0A877-E955-A311-4217-ABADE867F78C}"/>
              </a:ext>
            </a:extLst>
          </p:cNvPr>
          <p:cNvSpPr/>
          <p:nvPr/>
        </p:nvSpPr>
        <p:spPr>
          <a:xfrm>
            <a:off x="3424003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B9EC0D-B2C1-06B5-0DFA-AB3D4F01DEB0}"/>
              </a:ext>
            </a:extLst>
          </p:cNvPr>
          <p:cNvSpPr/>
          <p:nvPr/>
        </p:nvSpPr>
        <p:spPr>
          <a:xfrm>
            <a:off x="4033603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5A4DF7-0EA3-D582-4C3B-CE8929A22314}"/>
              </a:ext>
            </a:extLst>
          </p:cNvPr>
          <p:cNvSpPr/>
          <p:nvPr/>
        </p:nvSpPr>
        <p:spPr>
          <a:xfrm>
            <a:off x="4643203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9E532-D8BC-169E-AB57-B0C3125567E5}"/>
              </a:ext>
            </a:extLst>
          </p:cNvPr>
          <p:cNvSpPr/>
          <p:nvPr/>
        </p:nvSpPr>
        <p:spPr>
          <a:xfrm>
            <a:off x="5274039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BEB905-9FEE-EA2E-2174-5F4050307C8F}"/>
              </a:ext>
            </a:extLst>
          </p:cNvPr>
          <p:cNvSpPr/>
          <p:nvPr/>
        </p:nvSpPr>
        <p:spPr>
          <a:xfrm>
            <a:off x="5883639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F8E1DC-2F8D-8572-A03E-40A872F01C54}"/>
              </a:ext>
            </a:extLst>
          </p:cNvPr>
          <p:cNvSpPr/>
          <p:nvPr/>
        </p:nvSpPr>
        <p:spPr>
          <a:xfrm>
            <a:off x="6493239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3D52F65-8047-160B-2536-8AAD556CC7AC}"/>
              </a:ext>
            </a:extLst>
          </p:cNvPr>
          <p:cNvSpPr/>
          <p:nvPr/>
        </p:nvSpPr>
        <p:spPr>
          <a:xfrm>
            <a:off x="7102839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74BA4-8C06-568D-F24F-6E5F1846438C}"/>
              </a:ext>
            </a:extLst>
          </p:cNvPr>
          <p:cNvSpPr txBox="1"/>
          <p:nvPr/>
        </p:nvSpPr>
        <p:spPr>
          <a:xfrm>
            <a:off x="1573965" y="1777817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80DF2D-FD8E-BBA1-A931-7ACC8C8329FC}"/>
              </a:ext>
            </a:extLst>
          </p:cNvPr>
          <p:cNvSpPr txBox="1"/>
          <p:nvPr/>
        </p:nvSpPr>
        <p:spPr>
          <a:xfrm>
            <a:off x="2180949" y="1774263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892DF1-DAF5-687E-3FA7-0CD6AA1AB796}"/>
              </a:ext>
            </a:extLst>
          </p:cNvPr>
          <p:cNvSpPr txBox="1"/>
          <p:nvPr/>
        </p:nvSpPr>
        <p:spPr>
          <a:xfrm>
            <a:off x="2811786" y="1772268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F2DCA4-6C12-4758-EFAC-19DA8B58EFDE}"/>
              </a:ext>
            </a:extLst>
          </p:cNvPr>
          <p:cNvSpPr txBox="1"/>
          <p:nvPr/>
        </p:nvSpPr>
        <p:spPr>
          <a:xfrm>
            <a:off x="3418770" y="1768714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77B985-FEB1-0A01-7EAE-53089D9C0ECB}"/>
              </a:ext>
            </a:extLst>
          </p:cNvPr>
          <p:cNvSpPr txBox="1"/>
          <p:nvPr/>
        </p:nvSpPr>
        <p:spPr>
          <a:xfrm>
            <a:off x="4038834" y="1777817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357607-DB73-6BB8-9DC5-0278A091D0DF}"/>
              </a:ext>
            </a:extLst>
          </p:cNvPr>
          <p:cNvSpPr txBox="1"/>
          <p:nvPr/>
        </p:nvSpPr>
        <p:spPr>
          <a:xfrm>
            <a:off x="4645818" y="1774263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ABE4A2-E6B2-A345-5F7C-01E72486F77F}"/>
              </a:ext>
            </a:extLst>
          </p:cNvPr>
          <p:cNvSpPr txBox="1"/>
          <p:nvPr/>
        </p:nvSpPr>
        <p:spPr>
          <a:xfrm>
            <a:off x="5276655" y="1772268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E5B6E4-55CD-EE27-2511-18C6B31902F5}"/>
              </a:ext>
            </a:extLst>
          </p:cNvPr>
          <p:cNvSpPr txBox="1"/>
          <p:nvPr/>
        </p:nvSpPr>
        <p:spPr>
          <a:xfrm>
            <a:off x="5883639" y="1768714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A8B88D-EBDE-A663-5A0E-9B07371E84DE}"/>
              </a:ext>
            </a:extLst>
          </p:cNvPr>
          <p:cNvSpPr txBox="1"/>
          <p:nvPr/>
        </p:nvSpPr>
        <p:spPr>
          <a:xfrm>
            <a:off x="6501087" y="1768714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1FB58C-6CF7-469B-40F4-84687D75B686}"/>
              </a:ext>
            </a:extLst>
          </p:cNvPr>
          <p:cNvSpPr txBox="1"/>
          <p:nvPr/>
        </p:nvSpPr>
        <p:spPr>
          <a:xfrm>
            <a:off x="7108071" y="1765160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30698D-04DE-715C-D884-5BF8C5C03985}"/>
              </a:ext>
            </a:extLst>
          </p:cNvPr>
          <p:cNvSpPr/>
          <p:nvPr/>
        </p:nvSpPr>
        <p:spPr>
          <a:xfrm>
            <a:off x="1573965" y="2751505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35297A8-4903-BFC8-6EAF-27AEC21854F7}"/>
              </a:ext>
            </a:extLst>
          </p:cNvPr>
          <p:cNvSpPr/>
          <p:nvPr/>
        </p:nvSpPr>
        <p:spPr>
          <a:xfrm>
            <a:off x="2183565" y="275150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B6D01CD-7CFD-005D-6039-2F8293A57407}"/>
              </a:ext>
            </a:extLst>
          </p:cNvPr>
          <p:cNvSpPr/>
          <p:nvPr/>
        </p:nvSpPr>
        <p:spPr>
          <a:xfrm>
            <a:off x="2814401" y="275150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B2EC551-5006-9AA1-516A-93DFDD897AA3}"/>
              </a:ext>
            </a:extLst>
          </p:cNvPr>
          <p:cNvSpPr/>
          <p:nvPr/>
        </p:nvSpPr>
        <p:spPr>
          <a:xfrm>
            <a:off x="3424001" y="275150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72B8B37-3C33-2008-67BA-EBF6DEA54924}"/>
              </a:ext>
            </a:extLst>
          </p:cNvPr>
          <p:cNvSpPr/>
          <p:nvPr/>
        </p:nvSpPr>
        <p:spPr>
          <a:xfrm>
            <a:off x="4033601" y="275150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CE19DE8-0DB0-502D-3117-3C2049DE8527}"/>
              </a:ext>
            </a:extLst>
          </p:cNvPr>
          <p:cNvSpPr/>
          <p:nvPr/>
        </p:nvSpPr>
        <p:spPr>
          <a:xfrm>
            <a:off x="4643201" y="275150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3925999-80EC-0112-0384-05DF09C5991A}"/>
              </a:ext>
            </a:extLst>
          </p:cNvPr>
          <p:cNvSpPr/>
          <p:nvPr/>
        </p:nvSpPr>
        <p:spPr>
          <a:xfrm>
            <a:off x="5274037" y="275150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FE62397-E268-D7DA-A07F-446CD158F8EB}"/>
              </a:ext>
            </a:extLst>
          </p:cNvPr>
          <p:cNvSpPr/>
          <p:nvPr/>
        </p:nvSpPr>
        <p:spPr>
          <a:xfrm>
            <a:off x="5883637" y="275150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10B2693-3839-3695-1FCF-93D9466496F4}"/>
              </a:ext>
            </a:extLst>
          </p:cNvPr>
          <p:cNvSpPr/>
          <p:nvPr/>
        </p:nvSpPr>
        <p:spPr>
          <a:xfrm>
            <a:off x="6493237" y="275150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CF7E68D-8697-C3E0-69CF-F326ECAFCB3E}"/>
              </a:ext>
            </a:extLst>
          </p:cNvPr>
          <p:cNvSpPr/>
          <p:nvPr/>
        </p:nvSpPr>
        <p:spPr>
          <a:xfrm>
            <a:off x="7102837" y="2751505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43D807B-DAF1-432E-5A1D-A2FD9B5FFD53}"/>
              </a:ext>
            </a:extLst>
          </p:cNvPr>
          <p:cNvSpPr/>
          <p:nvPr/>
        </p:nvSpPr>
        <p:spPr>
          <a:xfrm>
            <a:off x="1573965" y="3355861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B34E149-74C4-9484-E5AB-3C14C7B5ED6A}"/>
              </a:ext>
            </a:extLst>
          </p:cNvPr>
          <p:cNvSpPr/>
          <p:nvPr/>
        </p:nvSpPr>
        <p:spPr>
          <a:xfrm>
            <a:off x="2183565" y="3355861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C05F270-049F-D66D-732D-A3960C8BF23B}"/>
              </a:ext>
            </a:extLst>
          </p:cNvPr>
          <p:cNvSpPr/>
          <p:nvPr/>
        </p:nvSpPr>
        <p:spPr>
          <a:xfrm>
            <a:off x="2814401" y="3355861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5FCF2D6-B9E6-051A-7634-FA85BB218990}"/>
              </a:ext>
            </a:extLst>
          </p:cNvPr>
          <p:cNvSpPr/>
          <p:nvPr/>
        </p:nvSpPr>
        <p:spPr>
          <a:xfrm>
            <a:off x="3424001" y="3355861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558AF95-F818-B7EC-03FE-F5634FA3E55F}"/>
              </a:ext>
            </a:extLst>
          </p:cNvPr>
          <p:cNvSpPr/>
          <p:nvPr/>
        </p:nvSpPr>
        <p:spPr>
          <a:xfrm>
            <a:off x="4033601" y="3355861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C9E93F5-4C8C-8D5B-5558-5D1F1CE23931}"/>
              </a:ext>
            </a:extLst>
          </p:cNvPr>
          <p:cNvSpPr/>
          <p:nvPr/>
        </p:nvSpPr>
        <p:spPr>
          <a:xfrm>
            <a:off x="4643201" y="3355861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81356FE-4F70-BDED-0756-303E32850860}"/>
              </a:ext>
            </a:extLst>
          </p:cNvPr>
          <p:cNvSpPr/>
          <p:nvPr/>
        </p:nvSpPr>
        <p:spPr>
          <a:xfrm>
            <a:off x="5274037" y="3355861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B98BD59-8F2B-F7D8-3F30-3F8C8EED7D3E}"/>
              </a:ext>
            </a:extLst>
          </p:cNvPr>
          <p:cNvSpPr/>
          <p:nvPr/>
        </p:nvSpPr>
        <p:spPr>
          <a:xfrm>
            <a:off x="5883637" y="3355861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62C2A65-A233-C6EF-243A-666A934C26D7}"/>
              </a:ext>
            </a:extLst>
          </p:cNvPr>
          <p:cNvSpPr/>
          <p:nvPr/>
        </p:nvSpPr>
        <p:spPr>
          <a:xfrm>
            <a:off x="6493237" y="3355861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3987EF5-B974-46E5-1A52-5A8A1118C51D}"/>
              </a:ext>
            </a:extLst>
          </p:cNvPr>
          <p:cNvSpPr/>
          <p:nvPr/>
        </p:nvSpPr>
        <p:spPr>
          <a:xfrm>
            <a:off x="7102837" y="3355861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51D1F84-97A9-BF31-E2D8-9B1E1F2ACAB5}"/>
              </a:ext>
            </a:extLst>
          </p:cNvPr>
          <p:cNvSpPr/>
          <p:nvPr/>
        </p:nvSpPr>
        <p:spPr>
          <a:xfrm>
            <a:off x="1573965" y="3960217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5AC0258-65F7-83CA-ECAA-1C65ACD56C2E}"/>
              </a:ext>
            </a:extLst>
          </p:cNvPr>
          <p:cNvSpPr/>
          <p:nvPr/>
        </p:nvSpPr>
        <p:spPr>
          <a:xfrm>
            <a:off x="2183565" y="3960217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13FD5A7-4752-ABB1-0041-8CFABC4D7B6B}"/>
              </a:ext>
            </a:extLst>
          </p:cNvPr>
          <p:cNvSpPr/>
          <p:nvPr/>
        </p:nvSpPr>
        <p:spPr>
          <a:xfrm>
            <a:off x="2814401" y="3960217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B4E27BE-B3E1-DC3D-255F-B1D1E5F1D447}"/>
              </a:ext>
            </a:extLst>
          </p:cNvPr>
          <p:cNvSpPr/>
          <p:nvPr/>
        </p:nvSpPr>
        <p:spPr>
          <a:xfrm>
            <a:off x="3424001" y="3960217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669B57C-2D8C-9BB6-A5F3-14ECFEF8DDB8}"/>
              </a:ext>
            </a:extLst>
          </p:cNvPr>
          <p:cNvSpPr/>
          <p:nvPr/>
        </p:nvSpPr>
        <p:spPr>
          <a:xfrm>
            <a:off x="4033601" y="3960217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A8E9988-A296-AA09-E4D7-ABED05C1C4F3}"/>
              </a:ext>
            </a:extLst>
          </p:cNvPr>
          <p:cNvSpPr/>
          <p:nvPr/>
        </p:nvSpPr>
        <p:spPr>
          <a:xfrm>
            <a:off x="4643201" y="3960217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888F1A0-2233-55F0-537F-CFE196EBEA60}"/>
              </a:ext>
            </a:extLst>
          </p:cNvPr>
          <p:cNvSpPr/>
          <p:nvPr/>
        </p:nvSpPr>
        <p:spPr>
          <a:xfrm>
            <a:off x="5274037" y="3960217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B0D63A0-8739-C5F4-8AAA-758B29B9B6B8}"/>
              </a:ext>
            </a:extLst>
          </p:cNvPr>
          <p:cNvSpPr/>
          <p:nvPr/>
        </p:nvSpPr>
        <p:spPr>
          <a:xfrm>
            <a:off x="5883637" y="3960217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A66548D-4DA5-AB72-7665-D6F257DC49F3}"/>
              </a:ext>
            </a:extLst>
          </p:cNvPr>
          <p:cNvSpPr/>
          <p:nvPr/>
        </p:nvSpPr>
        <p:spPr>
          <a:xfrm>
            <a:off x="6493237" y="3960217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463D357-9B65-7E77-6EBF-276C7A4B3D25}"/>
              </a:ext>
            </a:extLst>
          </p:cNvPr>
          <p:cNvSpPr/>
          <p:nvPr/>
        </p:nvSpPr>
        <p:spPr>
          <a:xfrm>
            <a:off x="7102837" y="3960217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6A8F043-BF30-0ACC-CDD5-AD9574C4736C}"/>
                  </a:ext>
                </a:extLst>
              </p:cNvPr>
              <p:cNvSpPr txBox="1"/>
              <p:nvPr/>
            </p:nvSpPr>
            <p:spPr>
              <a:xfrm>
                <a:off x="1098356" y="2187529"/>
                <a:ext cx="457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6A8F043-BF30-0ACC-CDD5-AD9574C47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356" y="2187529"/>
                <a:ext cx="457201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31CB00D-373F-F67E-8413-7B27E8E45051}"/>
                  </a:ext>
                </a:extLst>
              </p:cNvPr>
              <p:cNvSpPr txBox="1"/>
              <p:nvPr/>
            </p:nvSpPr>
            <p:spPr>
              <a:xfrm>
                <a:off x="1098355" y="2795439"/>
                <a:ext cx="457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31CB00D-373F-F67E-8413-7B27E8E45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355" y="2795439"/>
                <a:ext cx="45720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B4674E8-D6A5-0892-6418-EEAE9B741A8F}"/>
                  </a:ext>
                </a:extLst>
              </p:cNvPr>
              <p:cNvSpPr txBox="1"/>
              <p:nvPr/>
            </p:nvSpPr>
            <p:spPr>
              <a:xfrm>
                <a:off x="1098354" y="3403349"/>
                <a:ext cx="457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B4674E8-D6A5-0892-6418-EEAE9B741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354" y="3403349"/>
                <a:ext cx="457201" cy="369332"/>
              </a:xfrm>
              <a:prstGeom prst="rect">
                <a:avLst/>
              </a:prstGeom>
              <a:blipFill>
                <a:blip r:embed="rId5"/>
                <a:stretch>
                  <a:fillRect l="-2667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F42931C-F9C6-7C5B-5603-1C21274F9D57}"/>
                  </a:ext>
                </a:extLst>
              </p:cNvPr>
              <p:cNvSpPr txBox="1"/>
              <p:nvPr/>
            </p:nvSpPr>
            <p:spPr>
              <a:xfrm>
                <a:off x="1098353" y="4011259"/>
                <a:ext cx="457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F42931C-F9C6-7C5B-5603-1C21274F9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353" y="4011259"/>
                <a:ext cx="457201" cy="369332"/>
              </a:xfrm>
              <a:prstGeom prst="rect">
                <a:avLst/>
              </a:prstGeom>
              <a:blipFill>
                <a:blip r:embed="rId6"/>
                <a:stretch>
                  <a:fillRect l="-9333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7C2804FB-BE6F-F6FE-4462-9A5DD46D538D}"/>
              </a:ext>
            </a:extLst>
          </p:cNvPr>
          <p:cNvGrpSpPr/>
          <p:nvPr/>
        </p:nvGrpSpPr>
        <p:grpSpPr>
          <a:xfrm>
            <a:off x="1813810" y="2368447"/>
            <a:ext cx="1239509" cy="629587"/>
            <a:chOff x="1813810" y="2473377"/>
            <a:chExt cx="1239509" cy="629587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D19A97FE-B04C-9E4B-674F-39ADA6146C10}"/>
                </a:ext>
              </a:extLst>
            </p:cNvPr>
            <p:cNvCxnSpPr/>
            <p:nvPr/>
          </p:nvCxnSpPr>
          <p:spPr>
            <a:xfrm>
              <a:off x="1813810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E9643EC-756D-D458-7D54-84EA724E1E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8722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22986B5-40A6-ED74-FDA3-47D5070D6400}"/>
              </a:ext>
            </a:extLst>
          </p:cNvPr>
          <p:cNvGrpSpPr/>
          <p:nvPr/>
        </p:nvGrpSpPr>
        <p:grpSpPr>
          <a:xfrm>
            <a:off x="2400082" y="2368447"/>
            <a:ext cx="1239509" cy="629587"/>
            <a:chOff x="1813810" y="2473377"/>
            <a:chExt cx="1239509" cy="629587"/>
          </a:xfrm>
        </p:grpSpPr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D5F4F6D3-8447-3A42-87AD-774D422E30C4}"/>
                </a:ext>
              </a:extLst>
            </p:cNvPr>
            <p:cNvCxnSpPr/>
            <p:nvPr/>
          </p:nvCxnSpPr>
          <p:spPr>
            <a:xfrm>
              <a:off x="1813810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8FB7BF1A-3AF1-64AA-C130-17B0763235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8722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C5D627B-0C5B-ABFF-A2C7-27218D9BFB70}"/>
              </a:ext>
            </a:extLst>
          </p:cNvPr>
          <p:cNvGrpSpPr/>
          <p:nvPr/>
        </p:nvGrpSpPr>
        <p:grpSpPr>
          <a:xfrm>
            <a:off x="5482328" y="2368447"/>
            <a:ext cx="1239509" cy="629587"/>
            <a:chOff x="1813810" y="2473377"/>
            <a:chExt cx="1239509" cy="629587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0D54E0C-7E46-F894-A7DB-85A24767DCD6}"/>
                </a:ext>
              </a:extLst>
            </p:cNvPr>
            <p:cNvCxnSpPr/>
            <p:nvPr/>
          </p:nvCxnSpPr>
          <p:spPr>
            <a:xfrm>
              <a:off x="1813810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FDC77AD5-6F02-F904-A932-4D27CB7DCF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8722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DE1F23C-6D78-9D0E-5D4C-8119AF48943A}"/>
              </a:ext>
            </a:extLst>
          </p:cNvPr>
          <p:cNvGrpSpPr/>
          <p:nvPr/>
        </p:nvGrpSpPr>
        <p:grpSpPr>
          <a:xfrm>
            <a:off x="6081771" y="2350518"/>
            <a:ext cx="1239509" cy="629587"/>
            <a:chOff x="1813810" y="2473377"/>
            <a:chExt cx="1239509" cy="629587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6D7DEF7E-6AED-0D2C-7FF0-C6FBE4BA13FA}"/>
                </a:ext>
              </a:extLst>
            </p:cNvPr>
            <p:cNvCxnSpPr/>
            <p:nvPr/>
          </p:nvCxnSpPr>
          <p:spPr>
            <a:xfrm>
              <a:off x="1813810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1830C39D-FE6D-7365-A72F-90E1C2499C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8722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5040B37A-6942-228C-08E9-5F6413FB6C08}"/>
              </a:ext>
            </a:extLst>
          </p:cNvPr>
          <p:cNvSpPr txBox="1"/>
          <p:nvPr/>
        </p:nvSpPr>
        <p:spPr>
          <a:xfrm>
            <a:off x="7756984" y="1776824"/>
            <a:ext cx="974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len=10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D6D8261-7E92-E5DF-F2A3-5560AF9DE1A2}"/>
              </a:ext>
            </a:extLst>
          </p:cNvPr>
          <p:cNvSpPr txBox="1"/>
          <p:nvPr/>
        </p:nvSpPr>
        <p:spPr>
          <a:xfrm>
            <a:off x="1568731" y="4428461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[0]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C28564D-1FB3-1E33-3209-DA89C0653603}"/>
              </a:ext>
            </a:extLst>
          </p:cNvPr>
          <p:cNvSpPr txBox="1"/>
          <p:nvPr/>
        </p:nvSpPr>
        <p:spPr>
          <a:xfrm>
            <a:off x="2175715" y="4424907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[1]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A46959A-8B63-A226-8463-1862E3A5C91E}"/>
              </a:ext>
            </a:extLst>
          </p:cNvPr>
          <p:cNvSpPr txBox="1"/>
          <p:nvPr/>
        </p:nvSpPr>
        <p:spPr>
          <a:xfrm>
            <a:off x="2806552" y="4422912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[2]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73A9882-6CEA-D93E-001C-0700535FC2EF}"/>
              </a:ext>
            </a:extLst>
          </p:cNvPr>
          <p:cNvSpPr txBox="1"/>
          <p:nvPr/>
        </p:nvSpPr>
        <p:spPr>
          <a:xfrm>
            <a:off x="3413536" y="4419358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[3]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DFCEB37-C6BF-045A-924C-9B7E0B1CB317}"/>
              </a:ext>
            </a:extLst>
          </p:cNvPr>
          <p:cNvSpPr txBox="1"/>
          <p:nvPr/>
        </p:nvSpPr>
        <p:spPr>
          <a:xfrm>
            <a:off x="4033600" y="4428461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[4]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4F9EDE4-798D-9F17-B323-BD02391409F5}"/>
              </a:ext>
            </a:extLst>
          </p:cNvPr>
          <p:cNvSpPr txBox="1"/>
          <p:nvPr/>
        </p:nvSpPr>
        <p:spPr>
          <a:xfrm>
            <a:off x="4640584" y="4424907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[5]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AE4FAFC-92B9-0F73-EB02-E35894DBE4D9}"/>
              </a:ext>
            </a:extLst>
          </p:cNvPr>
          <p:cNvSpPr txBox="1"/>
          <p:nvPr/>
        </p:nvSpPr>
        <p:spPr>
          <a:xfrm>
            <a:off x="5271421" y="4422912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[-4]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0F421CF-C88F-5086-B197-166DB146A88E}"/>
              </a:ext>
            </a:extLst>
          </p:cNvPr>
          <p:cNvSpPr txBox="1"/>
          <p:nvPr/>
        </p:nvSpPr>
        <p:spPr>
          <a:xfrm>
            <a:off x="5878405" y="4419358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[-3]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3C08E27-E38A-6AAB-41E4-4EA035FD65D4}"/>
              </a:ext>
            </a:extLst>
          </p:cNvPr>
          <p:cNvSpPr txBox="1"/>
          <p:nvPr/>
        </p:nvSpPr>
        <p:spPr>
          <a:xfrm>
            <a:off x="6495853" y="4419358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[-2]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5FB4C4C-A576-4751-625F-C35319D799DA}"/>
              </a:ext>
            </a:extLst>
          </p:cNvPr>
          <p:cNvSpPr txBox="1"/>
          <p:nvPr/>
        </p:nvSpPr>
        <p:spPr>
          <a:xfrm>
            <a:off x="7102837" y="4415804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[-1]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1BABA1D-F020-53BB-75B6-9F5F1E4DF51F}"/>
              </a:ext>
            </a:extLst>
          </p:cNvPr>
          <p:cNvSpPr txBox="1"/>
          <p:nvPr/>
        </p:nvSpPr>
        <p:spPr>
          <a:xfrm>
            <a:off x="7805702" y="4394829"/>
            <a:ext cx="87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7030A0"/>
                </a:solidFill>
              </a:rPr>
              <a:t>slice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5A8D3EE-C7BB-09ED-79E9-B5FBAB195588}"/>
              </a:ext>
            </a:extLst>
          </p:cNvPr>
          <p:cNvGrpSpPr/>
          <p:nvPr/>
        </p:nvGrpSpPr>
        <p:grpSpPr>
          <a:xfrm>
            <a:off x="2423246" y="2996469"/>
            <a:ext cx="1239509" cy="629587"/>
            <a:chOff x="1813810" y="2473377"/>
            <a:chExt cx="1239509" cy="629587"/>
          </a:xfrm>
        </p:grpSpPr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9AF3C503-E6CF-9DC1-1D3A-5DAA310139D7}"/>
                </a:ext>
              </a:extLst>
            </p:cNvPr>
            <p:cNvCxnSpPr/>
            <p:nvPr/>
          </p:nvCxnSpPr>
          <p:spPr>
            <a:xfrm>
              <a:off x="1813810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BA1B4E35-F5EC-B644-B04C-5CF1FD3E18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8722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4CA9CC1-1FBD-3756-7FC6-12D6A6D24A37}"/>
              </a:ext>
            </a:extLst>
          </p:cNvPr>
          <p:cNvGrpSpPr/>
          <p:nvPr/>
        </p:nvGrpSpPr>
        <p:grpSpPr>
          <a:xfrm>
            <a:off x="5477170" y="2963909"/>
            <a:ext cx="1239509" cy="629587"/>
            <a:chOff x="1813810" y="2473377"/>
            <a:chExt cx="1239509" cy="629587"/>
          </a:xfrm>
        </p:grpSpPr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5D3D9911-1861-868C-6E43-3279B8F510DC}"/>
                </a:ext>
              </a:extLst>
            </p:cNvPr>
            <p:cNvCxnSpPr/>
            <p:nvPr/>
          </p:nvCxnSpPr>
          <p:spPr>
            <a:xfrm>
              <a:off x="1813810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FA6F522F-F3AC-35E1-4CC0-4A1C058678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8722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B7ED1DF-031A-DE3E-78F9-06189565C32F}"/>
              </a:ext>
            </a:extLst>
          </p:cNvPr>
          <p:cNvGrpSpPr/>
          <p:nvPr/>
        </p:nvGrpSpPr>
        <p:grpSpPr>
          <a:xfrm>
            <a:off x="3048158" y="3643482"/>
            <a:ext cx="1239509" cy="629587"/>
            <a:chOff x="1813810" y="2473377"/>
            <a:chExt cx="1239509" cy="629587"/>
          </a:xfrm>
        </p:grpSpPr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9D8A82AF-4FC4-F1E7-E5EA-B406E85AD972}"/>
                </a:ext>
              </a:extLst>
            </p:cNvPr>
            <p:cNvCxnSpPr/>
            <p:nvPr/>
          </p:nvCxnSpPr>
          <p:spPr>
            <a:xfrm>
              <a:off x="1813810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39B0FFA4-0C4A-AD9C-AE33-884F055D03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8722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D56C840-0946-31DE-97EA-07AA4D35CEF4}"/>
              </a:ext>
            </a:extLst>
          </p:cNvPr>
          <p:cNvGrpSpPr/>
          <p:nvPr/>
        </p:nvGrpSpPr>
        <p:grpSpPr>
          <a:xfrm>
            <a:off x="4859958" y="3595251"/>
            <a:ext cx="1239509" cy="629587"/>
            <a:chOff x="1813810" y="2473377"/>
            <a:chExt cx="1239509" cy="629587"/>
          </a:xfrm>
        </p:grpSpPr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B9D746C3-CC04-34E1-780F-74502773FC09}"/>
                </a:ext>
              </a:extLst>
            </p:cNvPr>
            <p:cNvCxnSpPr/>
            <p:nvPr/>
          </p:nvCxnSpPr>
          <p:spPr>
            <a:xfrm>
              <a:off x="1813810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FFAE5D53-2801-634A-8F6A-EFC130E5AC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8722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0D0A057D-CC0B-04D8-D70F-C3E326C75513}"/>
              </a:ext>
            </a:extLst>
          </p:cNvPr>
          <p:cNvSpPr txBox="1"/>
          <p:nvPr/>
        </p:nvSpPr>
        <p:spPr>
          <a:xfrm>
            <a:off x="2808782" y="1386650"/>
            <a:ext cx="3526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Using Central Difference Formula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41B68AB-1AD3-555A-A81F-2D6C30D7F289}"/>
              </a:ext>
            </a:extLst>
          </p:cNvPr>
          <p:cNvSpPr txBox="1"/>
          <p:nvPr/>
        </p:nvSpPr>
        <p:spPr>
          <a:xfrm>
            <a:off x="1660706" y="2826217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D214CC3-368C-D19C-053C-3D75ABD1DC16}"/>
              </a:ext>
            </a:extLst>
          </p:cNvPr>
          <p:cNvSpPr txBox="1"/>
          <p:nvPr/>
        </p:nvSpPr>
        <p:spPr>
          <a:xfrm>
            <a:off x="7188330" y="2820618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8A68E64-5EBC-6044-5AE5-2E3130606A1A}"/>
              </a:ext>
            </a:extLst>
          </p:cNvPr>
          <p:cNvSpPr txBox="1"/>
          <p:nvPr/>
        </p:nvSpPr>
        <p:spPr>
          <a:xfrm>
            <a:off x="1656420" y="3430573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A0F41CD-8D0B-57B6-219F-1311300DC0BE}"/>
              </a:ext>
            </a:extLst>
          </p:cNvPr>
          <p:cNvSpPr txBox="1"/>
          <p:nvPr/>
        </p:nvSpPr>
        <p:spPr>
          <a:xfrm>
            <a:off x="2275144" y="3424974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52D2252-E840-92AF-444E-3082C984D357}"/>
              </a:ext>
            </a:extLst>
          </p:cNvPr>
          <p:cNvSpPr txBox="1"/>
          <p:nvPr/>
        </p:nvSpPr>
        <p:spPr>
          <a:xfrm>
            <a:off x="6585137" y="3434558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A8B5AD3-5481-EE55-A81B-9364D13A3342}"/>
              </a:ext>
            </a:extLst>
          </p:cNvPr>
          <p:cNvSpPr txBox="1"/>
          <p:nvPr/>
        </p:nvSpPr>
        <p:spPr>
          <a:xfrm>
            <a:off x="7203861" y="3428959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A4B2C9F-DDC3-D537-4517-138EEB0631C8}"/>
              </a:ext>
            </a:extLst>
          </p:cNvPr>
          <p:cNvSpPr txBox="1"/>
          <p:nvPr/>
        </p:nvSpPr>
        <p:spPr>
          <a:xfrm>
            <a:off x="1660706" y="4034929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F4E9BA9-C146-2644-0484-756DC11763FC}"/>
              </a:ext>
            </a:extLst>
          </p:cNvPr>
          <p:cNvSpPr txBox="1"/>
          <p:nvPr/>
        </p:nvSpPr>
        <p:spPr>
          <a:xfrm>
            <a:off x="2270306" y="4034929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C4927B2-376C-E51E-0C72-0ED8C550C232}"/>
              </a:ext>
            </a:extLst>
          </p:cNvPr>
          <p:cNvSpPr txBox="1"/>
          <p:nvPr/>
        </p:nvSpPr>
        <p:spPr>
          <a:xfrm>
            <a:off x="2895066" y="4034928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0D2819F-8261-E00F-216F-0BECE0202E3B}"/>
              </a:ext>
            </a:extLst>
          </p:cNvPr>
          <p:cNvSpPr txBox="1"/>
          <p:nvPr/>
        </p:nvSpPr>
        <p:spPr>
          <a:xfrm>
            <a:off x="5974828" y="4039019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ED39DE9-AABE-D686-7A51-CA553607259C}"/>
              </a:ext>
            </a:extLst>
          </p:cNvPr>
          <p:cNvSpPr txBox="1"/>
          <p:nvPr/>
        </p:nvSpPr>
        <p:spPr>
          <a:xfrm>
            <a:off x="6584428" y="4039019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AC3008F-0A5D-E4CB-45C4-939BA44ECCFF}"/>
              </a:ext>
            </a:extLst>
          </p:cNvPr>
          <p:cNvSpPr txBox="1"/>
          <p:nvPr/>
        </p:nvSpPr>
        <p:spPr>
          <a:xfrm>
            <a:off x="7209188" y="4039018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78F90242-7D55-07C8-2BA1-60DEFB234DD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4369"/>
          <a:stretch/>
        </p:blipFill>
        <p:spPr>
          <a:xfrm>
            <a:off x="438121" y="4960678"/>
            <a:ext cx="3409226" cy="1039618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03CBD16C-18CC-CBB3-FEF4-F588006332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8161" y="4960678"/>
            <a:ext cx="4507718" cy="142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91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2AB8E47-4258-D46F-BB20-EA2137671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191" y="5100394"/>
            <a:ext cx="6847619" cy="114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What about higher order derivatives?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CABD47-D2C2-436C-227D-CD9DB64A90FC}"/>
              </a:ext>
            </a:extLst>
          </p:cNvPr>
          <p:cNvSpPr/>
          <p:nvPr/>
        </p:nvSpPr>
        <p:spPr>
          <a:xfrm>
            <a:off x="1573967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3BD61C-1513-FF2D-42A9-697FE01DFFB1}"/>
              </a:ext>
            </a:extLst>
          </p:cNvPr>
          <p:cNvSpPr/>
          <p:nvPr/>
        </p:nvSpPr>
        <p:spPr>
          <a:xfrm>
            <a:off x="2183567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8F32F1-53D1-145F-E15D-92B60A275F45}"/>
              </a:ext>
            </a:extLst>
          </p:cNvPr>
          <p:cNvSpPr/>
          <p:nvPr/>
        </p:nvSpPr>
        <p:spPr>
          <a:xfrm>
            <a:off x="2814403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D0A877-E955-A311-4217-ABADE867F78C}"/>
              </a:ext>
            </a:extLst>
          </p:cNvPr>
          <p:cNvSpPr/>
          <p:nvPr/>
        </p:nvSpPr>
        <p:spPr>
          <a:xfrm>
            <a:off x="3424003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B9EC0D-B2C1-06B5-0DFA-AB3D4F01DEB0}"/>
              </a:ext>
            </a:extLst>
          </p:cNvPr>
          <p:cNvSpPr/>
          <p:nvPr/>
        </p:nvSpPr>
        <p:spPr>
          <a:xfrm>
            <a:off x="4033603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5A4DF7-0EA3-D582-4C3B-CE8929A22314}"/>
              </a:ext>
            </a:extLst>
          </p:cNvPr>
          <p:cNvSpPr/>
          <p:nvPr/>
        </p:nvSpPr>
        <p:spPr>
          <a:xfrm>
            <a:off x="4643203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9E532-D8BC-169E-AB57-B0C3125567E5}"/>
              </a:ext>
            </a:extLst>
          </p:cNvPr>
          <p:cNvSpPr/>
          <p:nvPr/>
        </p:nvSpPr>
        <p:spPr>
          <a:xfrm>
            <a:off x="5274039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BEB905-9FEE-EA2E-2174-5F4050307C8F}"/>
              </a:ext>
            </a:extLst>
          </p:cNvPr>
          <p:cNvSpPr/>
          <p:nvPr/>
        </p:nvSpPr>
        <p:spPr>
          <a:xfrm>
            <a:off x="5883639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F8E1DC-2F8D-8572-A03E-40A872F01C54}"/>
              </a:ext>
            </a:extLst>
          </p:cNvPr>
          <p:cNvSpPr/>
          <p:nvPr/>
        </p:nvSpPr>
        <p:spPr>
          <a:xfrm>
            <a:off x="6493239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3D52F65-8047-160B-2536-8AAD556CC7AC}"/>
              </a:ext>
            </a:extLst>
          </p:cNvPr>
          <p:cNvSpPr/>
          <p:nvPr/>
        </p:nvSpPr>
        <p:spPr>
          <a:xfrm>
            <a:off x="7102839" y="214359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74BA4-8C06-568D-F24F-6E5F1846438C}"/>
              </a:ext>
            </a:extLst>
          </p:cNvPr>
          <p:cNvSpPr txBox="1"/>
          <p:nvPr/>
        </p:nvSpPr>
        <p:spPr>
          <a:xfrm>
            <a:off x="1573965" y="1777817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80DF2D-FD8E-BBA1-A931-7ACC8C8329FC}"/>
              </a:ext>
            </a:extLst>
          </p:cNvPr>
          <p:cNvSpPr txBox="1"/>
          <p:nvPr/>
        </p:nvSpPr>
        <p:spPr>
          <a:xfrm>
            <a:off x="2180949" y="1774263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892DF1-DAF5-687E-3FA7-0CD6AA1AB796}"/>
              </a:ext>
            </a:extLst>
          </p:cNvPr>
          <p:cNvSpPr txBox="1"/>
          <p:nvPr/>
        </p:nvSpPr>
        <p:spPr>
          <a:xfrm>
            <a:off x="2811786" y="1772268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F2DCA4-6C12-4758-EFAC-19DA8B58EFDE}"/>
              </a:ext>
            </a:extLst>
          </p:cNvPr>
          <p:cNvSpPr txBox="1"/>
          <p:nvPr/>
        </p:nvSpPr>
        <p:spPr>
          <a:xfrm>
            <a:off x="3418770" y="1768714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77B985-FEB1-0A01-7EAE-53089D9C0ECB}"/>
              </a:ext>
            </a:extLst>
          </p:cNvPr>
          <p:cNvSpPr txBox="1"/>
          <p:nvPr/>
        </p:nvSpPr>
        <p:spPr>
          <a:xfrm>
            <a:off x="4038834" y="1777817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357607-DB73-6BB8-9DC5-0278A091D0DF}"/>
              </a:ext>
            </a:extLst>
          </p:cNvPr>
          <p:cNvSpPr txBox="1"/>
          <p:nvPr/>
        </p:nvSpPr>
        <p:spPr>
          <a:xfrm>
            <a:off x="4645818" y="1774263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ABE4A2-E6B2-A345-5F7C-01E72486F77F}"/>
              </a:ext>
            </a:extLst>
          </p:cNvPr>
          <p:cNvSpPr txBox="1"/>
          <p:nvPr/>
        </p:nvSpPr>
        <p:spPr>
          <a:xfrm>
            <a:off x="5276655" y="1772268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E5B6E4-55CD-EE27-2511-18C6B31902F5}"/>
              </a:ext>
            </a:extLst>
          </p:cNvPr>
          <p:cNvSpPr txBox="1"/>
          <p:nvPr/>
        </p:nvSpPr>
        <p:spPr>
          <a:xfrm>
            <a:off x="5883639" y="1768714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A8B88D-EBDE-A663-5A0E-9B07371E84DE}"/>
              </a:ext>
            </a:extLst>
          </p:cNvPr>
          <p:cNvSpPr txBox="1"/>
          <p:nvPr/>
        </p:nvSpPr>
        <p:spPr>
          <a:xfrm>
            <a:off x="6501087" y="1768714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1FB58C-6CF7-469B-40F4-84687D75B686}"/>
              </a:ext>
            </a:extLst>
          </p:cNvPr>
          <p:cNvSpPr txBox="1"/>
          <p:nvPr/>
        </p:nvSpPr>
        <p:spPr>
          <a:xfrm>
            <a:off x="7108071" y="1765160"/>
            <a:ext cx="4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30698D-04DE-715C-D884-5BF8C5C03985}"/>
              </a:ext>
            </a:extLst>
          </p:cNvPr>
          <p:cNvSpPr/>
          <p:nvPr/>
        </p:nvSpPr>
        <p:spPr>
          <a:xfrm>
            <a:off x="1573965" y="2751505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35297A8-4903-BFC8-6EAF-27AEC21854F7}"/>
              </a:ext>
            </a:extLst>
          </p:cNvPr>
          <p:cNvSpPr/>
          <p:nvPr/>
        </p:nvSpPr>
        <p:spPr>
          <a:xfrm>
            <a:off x="2183565" y="275150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B6D01CD-7CFD-005D-6039-2F8293A57407}"/>
              </a:ext>
            </a:extLst>
          </p:cNvPr>
          <p:cNvSpPr/>
          <p:nvPr/>
        </p:nvSpPr>
        <p:spPr>
          <a:xfrm>
            <a:off x="2814401" y="275150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B2EC551-5006-9AA1-516A-93DFDD897AA3}"/>
              </a:ext>
            </a:extLst>
          </p:cNvPr>
          <p:cNvSpPr/>
          <p:nvPr/>
        </p:nvSpPr>
        <p:spPr>
          <a:xfrm>
            <a:off x="3424001" y="275150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72B8B37-3C33-2008-67BA-EBF6DEA54924}"/>
              </a:ext>
            </a:extLst>
          </p:cNvPr>
          <p:cNvSpPr/>
          <p:nvPr/>
        </p:nvSpPr>
        <p:spPr>
          <a:xfrm>
            <a:off x="4033601" y="275150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CE19DE8-0DB0-502D-3117-3C2049DE8527}"/>
              </a:ext>
            </a:extLst>
          </p:cNvPr>
          <p:cNvSpPr/>
          <p:nvPr/>
        </p:nvSpPr>
        <p:spPr>
          <a:xfrm>
            <a:off x="4643201" y="275150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3925999-80EC-0112-0384-05DF09C5991A}"/>
              </a:ext>
            </a:extLst>
          </p:cNvPr>
          <p:cNvSpPr/>
          <p:nvPr/>
        </p:nvSpPr>
        <p:spPr>
          <a:xfrm>
            <a:off x="5274037" y="275150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FE62397-E268-D7DA-A07F-446CD158F8EB}"/>
              </a:ext>
            </a:extLst>
          </p:cNvPr>
          <p:cNvSpPr/>
          <p:nvPr/>
        </p:nvSpPr>
        <p:spPr>
          <a:xfrm>
            <a:off x="5883637" y="275150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10B2693-3839-3695-1FCF-93D9466496F4}"/>
              </a:ext>
            </a:extLst>
          </p:cNvPr>
          <p:cNvSpPr/>
          <p:nvPr/>
        </p:nvSpPr>
        <p:spPr>
          <a:xfrm>
            <a:off x="6493237" y="2751505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CF7E68D-8697-C3E0-69CF-F326ECAFCB3E}"/>
              </a:ext>
            </a:extLst>
          </p:cNvPr>
          <p:cNvSpPr/>
          <p:nvPr/>
        </p:nvSpPr>
        <p:spPr>
          <a:xfrm>
            <a:off x="7102837" y="2751505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43D807B-DAF1-432E-5A1D-A2FD9B5FFD53}"/>
              </a:ext>
            </a:extLst>
          </p:cNvPr>
          <p:cNvSpPr/>
          <p:nvPr/>
        </p:nvSpPr>
        <p:spPr>
          <a:xfrm>
            <a:off x="1573965" y="3355861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B34E149-74C4-9484-E5AB-3C14C7B5ED6A}"/>
              </a:ext>
            </a:extLst>
          </p:cNvPr>
          <p:cNvSpPr/>
          <p:nvPr/>
        </p:nvSpPr>
        <p:spPr>
          <a:xfrm>
            <a:off x="2183565" y="3355861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C05F270-049F-D66D-732D-A3960C8BF23B}"/>
              </a:ext>
            </a:extLst>
          </p:cNvPr>
          <p:cNvSpPr/>
          <p:nvPr/>
        </p:nvSpPr>
        <p:spPr>
          <a:xfrm>
            <a:off x="2814401" y="3355861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5FCF2D6-B9E6-051A-7634-FA85BB218990}"/>
              </a:ext>
            </a:extLst>
          </p:cNvPr>
          <p:cNvSpPr/>
          <p:nvPr/>
        </p:nvSpPr>
        <p:spPr>
          <a:xfrm>
            <a:off x="3424001" y="3355861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558AF95-F818-B7EC-03FE-F5634FA3E55F}"/>
              </a:ext>
            </a:extLst>
          </p:cNvPr>
          <p:cNvSpPr/>
          <p:nvPr/>
        </p:nvSpPr>
        <p:spPr>
          <a:xfrm>
            <a:off x="4033601" y="3355861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C9E93F5-4C8C-8D5B-5558-5D1F1CE23931}"/>
              </a:ext>
            </a:extLst>
          </p:cNvPr>
          <p:cNvSpPr/>
          <p:nvPr/>
        </p:nvSpPr>
        <p:spPr>
          <a:xfrm>
            <a:off x="4643201" y="3355861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81356FE-4F70-BDED-0756-303E32850860}"/>
              </a:ext>
            </a:extLst>
          </p:cNvPr>
          <p:cNvSpPr/>
          <p:nvPr/>
        </p:nvSpPr>
        <p:spPr>
          <a:xfrm>
            <a:off x="5274037" y="3355861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B98BD59-8F2B-F7D8-3F30-3F8C8EED7D3E}"/>
              </a:ext>
            </a:extLst>
          </p:cNvPr>
          <p:cNvSpPr/>
          <p:nvPr/>
        </p:nvSpPr>
        <p:spPr>
          <a:xfrm>
            <a:off x="5883637" y="3355861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62C2A65-A233-C6EF-243A-666A934C26D7}"/>
              </a:ext>
            </a:extLst>
          </p:cNvPr>
          <p:cNvSpPr/>
          <p:nvPr/>
        </p:nvSpPr>
        <p:spPr>
          <a:xfrm>
            <a:off x="6493237" y="3355861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3987EF5-B974-46E5-1A52-5A8A1118C51D}"/>
              </a:ext>
            </a:extLst>
          </p:cNvPr>
          <p:cNvSpPr/>
          <p:nvPr/>
        </p:nvSpPr>
        <p:spPr>
          <a:xfrm>
            <a:off x="7102837" y="3355861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51D1F84-97A9-BF31-E2D8-9B1E1F2ACAB5}"/>
              </a:ext>
            </a:extLst>
          </p:cNvPr>
          <p:cNvSpPr/>
          <p:nvPr/>
        </p:nvSpPr>
        <p:spPr>
          <a:xfrm>
            <a:off x="1573965" y="3960217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5AC0258-65F7-83CA-ECAA-1C65ACD56C2E}"/>
              </a:ext>
            </a:extLst>
          </p:cNvPr>
          <p:cNvSpPr/>
          <p:nvPr/>
        </p:nvSpPr>
        <p:spPr>
          <a:xfrm>
            <a:off x="2183565" y="3960217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13FD5A7-4752-ABB1-0041-8CFABC4D7B6B}"/>
              </a:ext>
            </a:extLst>
          </p:cNvPr>
          <p:cNvSpPr/>
          <p:nvPr/>
        </p:nvSpPr>
        <p:spPr>
          <a:xfrm>
            <a:off x="2814401" y="3960217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B4E27BE-B3E1-DC3D-255F-B1D1E5F1D447}"/>
              </a:ext>
            </a:extLst>
          </p:cNvPr>
          <p:cNvSpPr/>
          <p:nvPr/>
        </p:nvSpPr>
        <p:spPr>
          <a:xfrm>
            <a:off x="3424001" y="3960217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669B57C-2D8C-9BB6-A5F3-14ECFEF8DDB8}"/>
              </a:ext>
            </a:extLst>
          </p:cNvPr>
          <p:cNvSpPr/>
          <p:nvPr/>
        </p:nvSpPr>
        <p:spPr>
          <a:xfrm>
            <a:off x="4033601" y="3960217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A8E9988-A296-AA09-E4D7-ABED05C1C4F3}"/>
              </a:ext>
            </a:extLst>
          </p:cNvPr>
          <p:cNvSpPr/>
          <p:nvPr/>
        </p:nvSpPr>
        <p:spPr>
          <a:xfrm>
            <a:off x="4643201" y="3960217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888F1A0-2233-55F0-537F-CFE196EBEA60}"/>
              </a:ext>
            </a:extLst>
          </p:cNvPr>
          <p:cNvSpPr/>
          <p:nvPr/>
        </p:nvSpPr>
        <p:spPr>
          <a:xfrm>
            <a:off x="5274037" y="3960217"/>
            <a:ext cx="4572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B0D63A0-8739-C5F4-8AAA-758B29B9B6B8}"/>
              </a:ext>
            </a:extLst>
          </p:cNvPr>
          <p:cNvSpPr/>
          <p:nvPr/>
        </p:nvSpPr>
        <p:spPr>
          <a:xfrm>
            <a:off x="5883637" y="3960217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A66548D-4DA5-AB72-7665-D6F257DC49F3}"/>
              </a:ext>
            </a:extLst>
          </p:cNvPr>
          <p:cNvSpPr/>
          <p:nvPr/>
        </p:nvSpPr>
        <p:spPr>
          <a:xfrm>
            <a:off x="6493237" y="3960217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463D357-9B65-7E77-6EBF-276C7A4B3D25}"/>
              </a:ext>
            </a:extLst>
          </p:cNvPr>
          <p:cNvSpPr/>
          <p:nvPr/>
        </p:nvSpPr>
        <p:spPr>
          <a:xfrm>
            <a:off x="7102837" y="3960217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6A8F043-BF30-0ACC-CDD5-AD9574C4736C}"/>
                  </a:ext>
                </a:extLst>
              </p:cNvPr>
              <p:cNvSpPr txBox="1"/>
              <p:nvPr/>
            </p:nvSpPr>
            <p:spPr>
              <a:xfrm>
                <a:off x="1098356" y="2187529"/>
                <a:ext cx="457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6A8F043-BF30-0ACC-CDD5-AD9574C47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356" y="2187529"/>
                <a:ext cx="45720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31CB00D-373F-F67E-8413-7B27E8E45051}"/>
                  </a:ext>
                </a:extLst>
              </p:cNvPr>
              <p:cNvSpPr txBox="1"/>
              <p:nvPr/>
            </p:nvSpPr>
            <p:spPr>
              <a:xfrm>
                <a:off x="1098355" y="2795439"/>
                <a:ext cx="457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31CB00D-373F-F67E-8413-7B27E8E45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355" y="2795439"/>
                <a:ext cx="457201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B4674E8-D6A5-0892-6418-EEAE9B741A8F}"/>
                  </a:ext>
                </a:extLst>
              </p:cNvPr>
              <p:cNvSpPr txBox="1"/>
              <p:nvPr/>
            </p:nvSpPr>
            <p:spPr>
              <a:xfrm>
                <a:off x="1098354" y="3403349"/>
                <a:ext cx="457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B4674E8-D6A5-0892-6418-EEAE9B741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354" y="3403349"/>
                <a:ext cx="457201" cy="369332"/>
              </a:xfrm>
              <a:prstGeom prst="rect">
                <a:avLst/>
              </a:prstGeom>
              <a:blipFill>
                <a:blip r:embed="rId6"/>
                <a:stretch>
                  <a:fillRect l="-2667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F42931C-F9C6-7C5B-5603-1C21274F9D57}"/>
                  </a:ext>
                </a:extLst>
              </p:cNvPr>
              <p:cNvSpPr txBox="1"/>
              <p:nvPr/>
            </p:nvSpPr>
            <p:spPr>
              <a:xfrm>
                <a:off x="1098353" y="4011259"/>
                <a:ext cx="457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F42931C-F9C6-7C5B-5603-1C21274F9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353" y="4011259"/>
                <a:ext cx="457201" cy="369332"/>
              </a:xfrm>
              <a:prstGeom prst="rect">
                <a:avLst/>
              </a:prstGeom>
              <a:blipFill>
                <a:blip r:embed="rId7"/>
                <a:stretch>
                  <a:fillRect l="-9333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7C2804FB-BE6F-F6FE-4462-9A5DD46D538D}"/>
              </a:ext>
            </a:extLst>
          </p:cNvPr>
          <p:cNvGrpSpPr/>
          <p:nvPr/>
        </p:nvGrpSpPr>
        <p:grpSpPr>
          <a:xfrm>
            <a:off x="1813810" y="2368447"/>
            <a:ext cx="1239509" cy="629587"/>
            <a:chOff x="1813810" y="2473377"/>
            <a:chExt cx="1239509" cy="629587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D19A97FE-B04C-9E4B-674F-39ADA6146C10}"/>
                </a:ext>
              </a:extLst>
            </p:cNvPr>
            <p:cNvCxnSpPr/>
            <p:nvPr/>
          </p:nvCxnSpPr>
          <p:spPr>
            <a:xfrm>
              <a:off x="1813810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E9643EC-756D-D458-7D54-84EA724E1E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8722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22986B5-40A6-ED74-FDA3-47D5070D6400}"/>
              </a:ext>
            </a:extLst>
          </p:cNvPr>
          <p:cNvGrpSpPr/>
          <p:nvPr/>
        </p:nvGrpSpPr>
        <p:grpSpPr>
          <a:xfrm>
            <a:off x="2400082" y="2368447"/>
            <a:ext cx="1239509" cy="629587"/>
            <a:chOff x="1813810" y="2473377"/>
            <a:chExt cx="1239509" cy="629587"/>
          </a:xfrm>
        </p:grpSpPr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D5F4F6D3-8447-3A42-87AD-774D422E30C4}"/>
                </a:ext>
              </a:extLst>
            </p:cNvPr>
            <p:cNvCxnSpPr/>
            <p:nvPr/>
          </p:nvCxnSpPr>
          <p:spPr>
            <a:xfrm>
              <a:off x="1813810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8FB7BF1A-3AF1-64AA-C130-17B0763235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8722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C5D627B-0C5B-ABFF-A2C7-27218D9BFB70}"/>
              </a:ext>
            </a:extLst>
          </p:cNvPr>
          <p:cNvGrpSpPr/>
          <p:nvPr/>
        </p:nvGrpSpPr>
        <p:grpSpPr>
          <a:xfrm>
            <a:off x="5482328" y="2368447"/>
            <a:ext cx="1239509" cy="629587"/>
            <a:chOff x="1813810" y="2473377"/>
            <a:chExt cx="1239509" cy="629587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0D54E0C-7E46-F894-A7DB-85A24767DCD6}"/>
                </a:ext>
              </a:extLst>
            </p:cNvPr>
            <p:cNvCxnSpPr/>
            <p:nvPr/>
          </p:nvCxnSpPr>
          <p:spPr>
            <a:xfrm>
              <a:off x="1813810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FDC77AD5-6F02-F904-A932-4D27CB7DCF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8722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DE1F23C-6D78-9D0E-5D4C-8119AF48943A}"/>
              </a:ext>
            </a:extLst>
          </p:cNvPr>
          <p:cNvGrpSpPr/>
          <p:nvPr/>
        </p:nvGrpSpPr>
        <p:grpSpPr>
          <a:xfrm>
            <a:off x="6081771" y="2350518"/>
            <a:ext cx="1239509" cy="629587"/>
            <a:chOff x="1813810" y="2473377"/>
            <a:chExt cx="1239509" cy="629587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6D7DEF7E-6AED-0D2C-7FF0-C6FBE4BA13FA}"/>
                </a:ext>
              </a:extLst>
            </p:cNvPr>
            <p:cNvCxnSpPr/>
            <p:nvPr/>
          </p:nvCxnSpPr>
          <p:spPr>
            <a:xfrm>
              <a:off x="1813810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1830C39D-FE6D-7365-A72F-90E1C2499C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8722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5040B37A-6942-228C-08E9-5F6413FB6C08}"/>
              </a:ext>
            </a:extLst>
          </p:cNvPr>
          <p:cNvSpPr txBox="1"/>
          <p:nvPr/>
        </p:nvSpPr>
        <p:spPr>
          <a:xfrm>
            <a:off x="7756984" y="1776824"/>
            <a:ext cx="974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len=10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D6D8261-7E92-E5DF-F2A3-5560AF9DE1A2}"/>
              </a:ext>
            </a:extLst>
          </p:cNvPr>
          <p:cNvSpPr txBox="1"/>
          <p:nvPr/>
        </p:nvSpPr>
        <p:spPr>
          <a:xfrm>
            <a:off x="1568731" y="4428461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[0]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C28564D-1FB3-1E33-3209-DA89C0653603}"/>
              </a:ext>
            </a:extLst>
          </p:cNvPr>
          <p:cNvSpPr txBox="1"/>
          <p:nvPr/>
        </p:nvSpPr>
        <p:spPr>
          <a:xfrm>
            <a:off x="2175715" y="4424907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[1]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A46959A-8B63-A226-8463-1862E3A5C91E}"/>
              </a:ext>
            </a:extLst>
          </p:cNvPr>
          <p:cNvSpPr txBox="1"/>
          <p:nvPr/>
        </p:nvSpPr>
        <p:spPr>
          <a:xfrm>
            <a:off x="2806552" y="4422912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[2]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73A9882-6CEA-D93E-001C-0700535FC2EF}"/>
              </a:ext>
            </a:extLst>
          </p:cNvPr>
          <p:cNvSpPr txBox="1"/>
          <p:nvPr/>
        </p:nvSpPr>
        <p:spPr>
          <a:xfrm>
            <a:off x="3413536" y="4419358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[3]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DFCEB37-C6BF-045A-924C-9B7E0B1CB317}"/>
              </a:ext>
            </a:extLst>
          </p:cNvPr>
          <p:cNvSpPr txBox="1"/>
          <p:nvPr/>
        </p:nvSpPr>
        <p:spPr>
          <a:xfrm>
            <a:off x="4033600" y="4428461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[4]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4F9EDE4-798D-9F17-B323-BD02391409F5}"/>
              </a:ext>
            </a:extLst>
          </p:cNvPr>
          <p:cNvSpPr txBox="1"/>
          <p:nvPr/>
        </p:nvSpPr>
        <p:spPr>
          <a:xfrm>
            <a:off x="4640584" y="4424907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[5]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AE4FAFC-92B9-0F73-EB02-E35894DBE4D9}"/>
              </a:ext>
            </a:extLst>
          </p:cNvPr>
          <p:cNvSpPr txBox="1"/>
          <p:nvPr/>
        </p:nvSpPr>
        <p:spPr>
          <a:xfrm>
            <a:off x="5271421" y="4422912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[-4]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0F421CF-C88F-5086-B197-166DB146A88E}"/>
              </a:ext>
            </a:extLst>
          </p:cNvPr>
          <p:cNvSpPr txBox="1"/>
          <p:nvPr/>
        </p:nvSpPr>
        <p:spPr>
          <a:xfrm>
            <a:off x="5878405" y="4419358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[-3]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3C08E27-E38A-6AAB-41E4-4EA035FD65D4}"/>
              </a:ext>
            </a:extLst>
          </p:cNvPr>
          <p:cNvSpPr txBox="1"/>
          <p:nvPr/>
        </p:nvSpPr>
        <p:spPr>
          <a:xfrm>
            <a:off x="6495853" y="4419358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[-2]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5FB4C4C-A576-4751-625F-C35319D799DA}"/>
              </a:ext>
            </a:extLst>
          </p:cNvPr>
          <p:cNvSpPr txBox="1"/>
          <p:nvPr/>
        </p:nvSpPr>
        <p:spPr>
          <a:xfrm>
            <a:off x="7102837" y="4415804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[-1]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1BABA1D-F020-53BB-75B6-9F5F1E4DF51F}"/>
              </a:ext>
            </a:extLst>
          </p:cNvPr>
          <p:cNvSpPr txBox="1"/>
          <p:nvPr/>
        </p:nvSpPr>
        <p:spPr>
          <a:xfrm>
            <a:off x="7805702" y="4394829"/>
            <a:ext cx="87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7030A0"/>
                </a:solidFill>
              </a:rPr>
              <a:t>slice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5A8D3EE-C7BB-09ED-79E9-B5FBAB195588}"/>
              </a:ext>
            </a:extLst>
          </p:cNvPr>
          <p:cNvGrpSpPr/>
          <p:nvPr/>
        </p:nvGrpSpPr>
        <p:grpSpPr>
          <a:xfrm>
            <a:off x="2423246" y="2996469"/>
            <a:ext cx="1239509" cy="629587"/>
            <a:chOff x="1813810" y="2473377"/>
            <a:chExt cx="1239509" cy="629587"/>
          </a:xfrm>
        </p:grpSpPr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9AF3C503-E6CF-9DC1-1D3A-5DAA310139D7}"/>
                </a:ext>
              </a:extLst>
            </p:cNvPr>
            <p:cNvCxnSpPr/>
            <p:nvPr/>
          </p:nvCxnSpPr>
          <p:spPr>
            <a:xfrm>
              <a:off x="1813810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BA1B4E35-F5EC-B644-B04C-5CF1FD3E18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8722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4CA9CC1-1FBD-3756-7FC6-12D6A6D24A37}"/>
              </a:ext>
            </a:extLst>
          </p:cNvPr>
          <p:cNvGrpSpPr/>
          <p:nvPr/>
        </p:nvGrpSpPr>
        <p:grpSpPr>
          <a:xfrm>
            <a:off x="5477170" y="2963909"/>
            <a:ext cx="1239509" cy="629587"/>
            <a:chOff x="1813810" y="2473377"/>
            <a:chExt cx="1239509" cy="629587"/>
          </a:xfrm>
        </p:grpSpPr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5D3D9911-1861-868C-6E43-3279B8F510DC}"/>
                </a:ext>
              </a:extLst>
            </p:cNvPr>
            <p:cNvCxnSpPr/>
            <p:nvPr/>
          </p:nvCxnSpPr>
          <p:spPr>
            <a:xfrm>
              <a:off x="1813810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FA6F522F-F3AC-35E1-4CC0-4A1C058678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8722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B7ED1DF-031A-DE3E-78F9-06189565C32F}"/>
              </a:ext>
            </a:extLst>
          </p:cNvPr>
          <p:cNvGrpSpPr/>
          <p:nvPr/>
        </p:nvGrpSpPr>
        <p:grpSpPr>
          <a:xfrm>
            <a:off x="3048158" y="3643482"/>
            <a:ext cx="1239509" cy="629587"/>
            <a:chOff x="1813810" y="2473377"/>
            <a:chExt cx="1239509" cy="629587"/>
          </a:xfrm>
        </p:grpSpPr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9D8A82AF-4FC4-F1E7-E5EA-B406E85AD972}"/>
                </a:ext>
              </a:extLst>
            </p:cNvPr>
            <p:cNvCxnSpPr/>
            <p:nvPr/>
          </p:nvCxnSpPr>
          <p:spPr>
            <a:xfrm>
              <a:off x="1813810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39B0FFA4-0C4A-AD9C-AE33-884F055D03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8722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D56C840-0946-31DE-97EA-07AA4D35CEF4}"/>
              </a:ext>
            </a:extLst>
          </p:cNvPr>
          <p:cNvGrpSpPr/>
          <p:nvPr/>
        </p:nvGrpSpPr>
        <p:grpSpPr>
          <a:xfrm>
            <a:off x="4859958" y="3595251"/>
            <a:ext cx="1239509" cy="629587"/>
            <a:chOff x="1813810" y="2473377"/>
            <a:chExt cx="1239509" cy="629587"/>
          </a:xfrm>
        </p:grpSpPr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B9D746C3-CC04-34E1-780F-74502773FC09}"/>
                </a:ext>
              </a:extLst>
            </p:cNvPr>
            <p:cNvCxnSpPr/>
            <p:nvPr/>
          </p:nvCxnSpPr>
          <p:spPr>
            <a:xfrm>
              <a:off x="1813810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FFAE5D53-2801-634A-8F6A-EFC130E5AC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8722" y="2473377"/>
              <a:ext cx="614597" cy="629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0D0A057D-CC0B-04D8-D70F-C3E326C75513}"/>
              </a:ext>
            </a:extLst>
          </p:cNvPr>
          <p:cNvSpPr txBox="1"/>
          <p:nvPr/>
        </p:nvSpPr>
        <p:spPr>
          <a:xfrm>
            <a:off x="2808782" y="1386650"/>
            <a:ext cx="3526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Using Central Difference Formula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41B68AB-1AD3-555A-A81F-2D6C30D7F289}"/>
              </a:ext>
            </a:extLst>
          </p:cNvPr>
          <p:cNvSpPr txBox="1"/>
          <p:nvPr/>
        </p:nvSpPr>
        <p:spPr>
          <a:xfrm>
            <a:off x="1660706" y="2826217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D214CC3-368C-D19C-053C-3D75ABD1DC16}"/>
              </a:ext>
            </a:extLst>
          </p:cNvPr>
          <p:cNvSpPr txBox="1"/>
          <p:nvPr/>
        </p:nvSpPr>
        <p:spPr>
          <a:xfrm>
            <a:off x="7188330" y="2820618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8A68E64-5EBC-6044-5AE5-2E3130606A1A}"/>
              </a:ext>
            </a:extLst>
          </p:cNvPr>
          <p:cNvSpPr txBox="1"/>
          <p:nvPr/>
        </p:nvSpPr>
        <p:spPr>
          <a:xfrm>
            <a:off x="1656420" y="3430573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A0F41CD-8D0B-57B6-219F-1311300DC0BE}"/>
              </a:ext>
            </a:extLst>
          </p:cNvPr>
          <p:cNvSpPr txBox="1"/>
          <p:nvPr/>
        </p:nvSpPr>
        <p:spPr>
          <a:xfrm>
            <a:off x="2275144" y="3424974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52D2252-E840-92AF-444E-3082C984D357}"/>
              </a:ext>
            </a:extLst>
          </p:cNvPr>
          <p:cNvSpPr txBox="1"/>
          <p:nvPr/>
        </p:nvSpPr>
        <p:spPr>
          <a:xfrm>
            <a:off x="6585137" y="3434558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A8B5AD3-5481-EE55-A81B-9364D13A3342}"/>
              </a:ext>
            </a:extLst>
          </p:cNvPr>
          <p:cNvSpPr txBox="1"/>
          <p:nvPr/>
        </p:nvSpPr>
        <p:spPr>
          <a:xfrm>
            <a:off x="7203861" y="3428959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A4B2C9F-DDC3-D537-4517-138EEB0631C8}"/>
              </a:ext>
            </a:extLst>
          </p:cNvPr>
          <p:cNvSpPr txBox="1"/>
          <p:nvPr/>
        </p:nvSpPr>
        <p:spPr>
          <a:xfrm>
            <a:off x="1660706" y="4034929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F4E9BA9-C146-2644-0484-756DC11763FC}"/>
              </a:ext>
            </a:extLst>
          </p:cNvPr>
          <p:cNvSpPr txBox="1"/>
          <p:nvPr/>
        </p:nvSpPr>
        <p:spPr>
          <a:xfrm>
            <a:off x="2270306" y="4034929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C4927B2-376C-E51E-0C72-0ED8C550C232}"/>
              </a:ext>
            </a:extLst>
          </p:cNvPr>
          <p:cNvSpPr txBox="1"/>
          <p:nvPr/>
        </p:nvSpPr>
        <p:spPr>
          <a:xfrm>
            <a:off x="2895066" y="4034928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0D2819F-8261-E00F-216F-0BECE0202E3B}"/>
              </a:ext>
            </a:extLst>
          </p:cNvPr>
          <p:cNvSpPr txBox="1"/>
          <p:nvPr/>
        </p:nvSpPr>
        <p:spPr>
          <a:xfrm>
            <a:off x="5974828" y="4039019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ED39DE9-AABE-D686-7A51-CA553607259C}"/>
              </a:ext>
            </a:extLst>
          </p:cNvPr>
          <p:cNvSpPr txBox="1"/>
          <p:nvPr/>
        </p:nvSpPr>
        <p:spPr>
          <a:xfrm>
            <a:off x="6584428" y="4039019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AC3008F-0A5D-E4CB-45C4-939BA44ECCFF}"/>
              </a:ext>
            </a:extLst>
          </p:cNvPr>
          <p:cNvSpPr txBox="1"/>
          <p:nvPr/>
        </p:nvSpPr>
        <p:spPr>
          <a:xfrm>
            <a:off x="7209188" y="4039018"/>
            <a:ext cx="2837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F5DF469-9A76-E941-A09B-BADE5AB03175}"/>
              </a:ext>
            </a:extLst>
          </p:cNvPr>
          <p:cNvCxnSpPr>
            <a:cxnSpLocks/>
          </p:cNvCxnSpPr>
          <p:nvPr/>
        </p:nvCxnSpPr>
        <p:spPr>
          <a:xfrm flipV="1">
            <a:off x="2493818" y="4269103"/>
            <a:ext cx="1153268" cy="12928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572CFD6-54DB-A0A0-CEF0-F4F97FDBF65E}"/>
              </a:ext>
            </a:extLst>
          </p:cNvPr>
          <p:cNvCxnSpPr>
            <a:cxnSpLocks/>
          </p:cNvCxnSpPr>
          <p:nvPr/>
        </p:nvCxnSpPr>
        <p:spPr>
          <a:xfrm flipV="1">
            <a:off x="2840806" y="4224838"/>
            <a:ext cx="2640441" cy="13759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67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DE2501-9C15-42F7-0513-F34C7D6F317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857" y="2176619"/>
            <a:ext cx="4514286" cy="26571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third_derivative.py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4C9492-49D2-F35E-FA6B-8797B5BFABD3}"/>
                  </a:ext>
                </a:extLst>
              </p:cNvPr>
              <p:cNvSpPr txBox="1"/>
              <p:nvPr/>
            </p:nvSpPr>
            <p:spPr>
              <a:xfrm>
                <a:off x="3803809" y="1437176"/>
                <a:ext cx="1536383" cy="5772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4C9492-49D2-F35E-FA6B-8797B5BFA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809" y="1437176"/>
                <a:ext cx="1536383" cy="5772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A640E377-AA5B-8A5A-4BB2-B471B2D65991}"/>
              </a:ext>
            </a:extLst>
          </p:cNvPr>
          <p:cNvGrpSpPr/>
          <p:nvPr/>
        </p:nvGrpSpPr>
        <p:grpSpPr>
          <a:xfrm>
            <a:off x="6755332" y="2396097"/>
            <a:ext cx="1076632" cy="369332"/>
            <a:chOff x="4968362" y="2079211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F5B5B76-FCB1-4BFC-A0AC-236DFD0FCA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1963A0-051A-6B1B-8710-F2952C3D88A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DCE6174-581C-4C70-034E-052F37A8677A}"/>
              </a:ext>
            </a:extLst>
          </p:cNvPr>
          <p:cNvGrpSpPr/>
          <p:nvPr/>
        </p:nvGrpSpPr>
        <p:grpSpPr>
          <a:xfrm>
            <a:off x="4686629" y="3320524"/>
            <a:ext cx="1076632" cy="369332"/>
            <a:chOff x="4704120" y="2356972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1747A0B-463B-1F5F-0A35-FCC4FB97F0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F8C207-F6C3-51CF-E109-7AFE4CEC526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DB7A65F-46FC-6306-248C-E61084C82D62}"/>
              </a:ext>
            </a:extLst>
          </p:cNvPr>
          <p:cNvGrpSpPr/>
          <p:nvPr/>
        </p:nvGrpSpPr>
        <p:grpSpPr>
          <a:xfrm>
            <a:off x="4640623" y="4012574"/>
            <a:ext cx="1068643" cy="369332"/>
            <a:chOff x="3647644" y="4910075"/>
            <a:chExt cx="1068643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E8D7F8B-20B7-AF55-2813-EE07F68E41C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F89E5B3-F7EC-5DB8-A9AF-5BE1B02708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F37467D-5B18-4001-974F-BF5F27B42F1E}"/>
                  </a:ext>
                </a:extLst>
              </p:cNvPr>
              <p:cNvSpPr txBox="1"/>
              <p:nvPr/>
            </p:nvSpPr>
            <p:spPr>
              <a:xfrm>
                <a:off x="3199868" y="5236438"/>
                <a:ext cx="3053977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E00D1"/>
                            </a:solidFill>
                          </a:ln>
                          <a:solidFill>
                            <a:srgbClr val="0E00D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n>
                                <a:solidFill>
                                  <a:srgbClr val="43C9FE"/>
                                </a:solidFill>
                              </a:ln>
                              <a:solidFill>
                                <a:srgbClr val="43C9FE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solidFill>
                      <a:srgbClr val="0E00D1"/>
                    </a:solidFill>
                  </a:ln>
                  <a:solidFill>
                    <a:srgbClr val="0E00D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F37467D-5B18-4001-974F-BF5F27B42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9868" y="5236438"/>
                <a:ext cx="3053977" cy="537519"/>
              </a:xfrm>
              <a:prstGeom prst="rect">
                <a:avLst/>
              </a:prstGeom>
              <a:blipFill>
                <a:blip r:embed="rId4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5B4D0CDE-917B-D358-89FE-A54258C9D319}"/>
              </a:ext>
            </a:extLst>
          </p:cNvPr>
          <p:cNvSpPr/>
          <p:nvPr/>
        </p:nvSpPr>
        <p:spPr>
          <a:xfrm>
            <a:off x="3079911" y="4075388"/>
            <a:ext cx="345711" cy="2285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E955FCC-00BA-DB4E-B9CE-71C5053F43D8}"/>
              </a:ext>
            </a:extLst>
          </p:cNvPr>
          <p:cNvSpPr/>
          <p:nvPr/>
        </p:nvSpPr>
        <p:spPr>
          <a:xfrm>
            <a:off x="4769644" y="5581087"/>
            <a:ext cx="161925" cy="2285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8B6FBACF-CC77-5E00-C8D1-4957502787C8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 rot="5400000" flipH="1">
            <a:off x="3184543" y="4143612"/>
            <a:ext cx="1734288" cy="1597840"/>
          </a:xfrm>
          <a:prstGeom prst="bentConnector5">
            <a:avLst>
              <a:gd name="adj1" fmla="val -13181"/>
              <a:gd name="adj2" fmla="val 179078"/>
              <a:gd name="adj3" fmla="val 119717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88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4" grpId="0"/>
      <p:bldP spid="35" grpId="0" animBg="1"/>
      <p:bldP spid="3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third_derivative.py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B97CCF-AA0A-AF41-DEAA-C7D288DEA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443046"/>
            <a:ext cx="8515350" cy="49844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28707FA-69E9-B484-D8B7-6DA50D41F925}"/>
              </a:ext>
            </a:extLst>
          </p:cNvPr>
          <p:cNvSpPr/>
          <p:nvPr/>
        </p:nvSpPr>
        <p:spPr>
          <a:xfrm>
            <a:off x="7789069" y="1798820"/>
            <a:ext cx="185698" cy="44221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F9FAB8-A466-0F8C-2EF3-E8598D8CB4E6}"/>
              </a:ext>
            </a:extLst>
          </p:cNvPr>
          <p:cNvCxnSpPr/>
          <p:nvPr/>
        </p:nvCxnSpPr>
        <p:spPr>
          <a:xfrm flipV="1">
            <a:off x="2421616" y="2038662"/>
            <a:ext cx="0" cy="1918741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C76A91-BF52-96EF-78B0-A5325DF50D79}"/>
              </a:ext>
            </a:extLst>
          </p:cNvPr>
          <p:cNvCxnSpPr>
            <a:cxnSpLocks/>
          </p:cNvCxnSpPr>
          <p:nvPr/>
        </p:nvCxnSpPr>
        <p:spPr>
          <a:xfrm>
            <a:off x="3211098" y="3957403"/>
            <a:ext cx="0" cy="1603948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FEA2428-D49A-7F96-DB86-F1E6067551A7}"/>
              </a:ext>
            </a:extLst>
          </p:cNvPr>
          <p:cNvCxnSpPr>
            <a:cxnSpLocks/>
          </p:cNvCxnSpPr>
          <p:nvPr/>
        </p:nvCxnSpPr>
        <p:spPr>
          <a:xfrm flipV="1">
            <a:off x="3930626" y="3540919"/>
            <a:ext cx="0" cy="40696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460F445-F42F-3EBE-E08E-683B9FFDC59B}"/>
              </a:ext>
            </a:extLst>
          </p:cNvPr>
          <p:cNvCxnSpPr>
            <a:cxnSpLocks/>
          </p:cNvCxnSpPr>
          <p:nvPr/>
        </p:nvCxnSpPr>
        <p:spPr>
          <a:xfrm flipV="1">
            <a:off x="1764665" y="2957513"/>
            <a:ext cx="0" cy="995128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2D20150-711B-531A-7CC9-BF43F377CB15}"/>
              </a:ext>
            </a:extLst>
          </p:cNvPr>
          <p:cNvCxnSpPr>
            <a:cxnSpLocks/>
          </p:cNvCxnSpPr>
          <p:nvPr/>
        </p:nvCxnSpPr>
        <p:spPr>
          <a:xfrm flipV="1">
            <a:off x="2349046" y="3667125"/>
            <a:ext cx="0" cy="280754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9E686F1-59E4-1698-EF5A-0A3C1792FC90}"/>
                  </a:ext>
                </a:extLst>
              </p:cNvPr>
              <p:cNvSpPr txBox="1"/>
              <p:nvPr/>
            </p:nvSpPr>
            <p:spPr>
              <a:xfrm>
                <a:off x="6764068" y="779750"/>
                <a:ext cx="222276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To make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400" dirty="0">
                    <a:solidFill>
                      <a:srgbClr val="7030A0"/>
                    </a:solidFill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>
                    <a:solidFill>
                      <a:srgbClr val="7030A0"/>
                    </a:solidFill>
                  </a:rPr>
                  <a:t> more visible, multiply their amplitudes by 20 and 10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9E686F1-59E4-1698-EF5A-0A3C1792F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068" y="779750"/>
                <a:ext cx="2222769" cy="738664"/>
              </a:xfrm>
              <a:prstGeom prst="rect">
                <a:avLst/>
              </a:prstGeom>
              <a:blipFill>
                <a:blip r:embed="rId3"/>
                <a:stretch>
                  <a:fillRect t="-1653" r="-549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49DFD-9CBA-5E0B-DD79-D71097F2AF77}"/>
                  </a:ext>
                </a:extLst>
              </p:cNvPr>
              <p:cNvSpPr txBox="1"/>
              <p:nvPr/>
            </p:nvSpPr>
            <p:spPr>
              <a:xfrm>
                <a:off x="1571864" y="1764758"/>
                <a:ext cx="169950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>
                    <a:solidFill>
                      <a:srgbClr val="7030A0"/>
                    </a:solidFill>
                  </a:rPr>
                  <a:t> max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1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400" dirty="0">
                    <a:solidFill>
                      <a:srgbClr val="7030A0"/>
                    </a:solidFill>
                  </a:rPr>
                  <a:t> min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E49DFD-9CBA-5E0B-DD79-D71097F2A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864" y="1764758"/>
                <a:ext cx="1699504" cy="215444"/>
              </a:xfrm>
              <a:prstGeom prst="rect">
                <a:avLst/>
              </a:prstGeom>
              <a:blipFill>
                <a:blip r:embed="rId4"/>
                <a:stretch>
                  <a:fillRect l="-5018" t="-25000" r="-3943" b="-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168816-406D-B758-700D-B6C378E2A7FA}"/>
                  </a:ext>
                </a:extLst>
              </p:cNvPr>
              <p:cNvSpPr txBox="1"/>
              <p:nvPr/>
            </p:nvSpPr>
            <p:spPr>
              <a:xfrm>
                <a:off x="2361346" y="5671265"/>
                <a:ext cx="178061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>
                    <a:solidFill>
                      <a:srgbClr val="7030A0"/>
                    </a:solidFill>
                  </a:rPr>
                  <a:t> max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1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400" dirty="0">
                    <a:solidFill>
                      <a:srgbClr val="7030A0"/>
                    </a:solidFill>
                  </a:rPr>
                  <a:t> min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168816-406D-B758-700D-B6C378E2A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1346" y="5671265"/>
                <a:ext cx="1780616" cy="215444"/>
              </a:xfrm>
              <a:prstGeom prst="rect">
                <a:avLst/>
              </a:prstGeom>
              <a:blipFill>
                <a:blip r:embed="rId5"/>
                <a:stretch>
                  <a:fillRect l="-4452" t="-25000" r="-5479" b="-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9A80C6-1E63-5E0D-8364-56A60389EAD5}"/>
                  </a:ext>
                </a:extLst>
              </p:cNvPr>
              <p:cNvSpPr txBox="1"/>
              <p:nvPr/>
            </p:nvSpPr>
            <p:spPr>
              <a:xfrm>
                <a:off x="2993831" y="3202999"/>
                <a:ext cx="1873590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sz="1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>
                    <a:solidFill>
                      <a:srgbClr val="7030A0"/>
                    </a:solidFill>
                  </a:rPr>
                  <a:t> max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1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′′′</m:t>
                        </m:r>
                      </m:sup>
                    </m:sSup>
                    <m:d>
                      <m:dPr>
                        <m:ctrlP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400" dirty="0">
                    <a:solidFill>
                      <a:srgbClr val="7030A0"/>
                    </a:solidFill>
                  </a:rPr>
                  <a:t> min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9A80C6-1E63-5E0D-8364-56A60389E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831" y="3202999"/>
                <a:ext cx="1873590" cy="215444"/>
              </a:xfrm>
              <a:prstGeom prst="rect">
                <a:avLst/>
              </a:prstGeom>
              <a:blipFill>
                <a:blip r:embed="rId6"/>
                <a:stretch>
                  <a:fillRect l="-4235" t="-25000" r="-5212" b="-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E0E0284-8F07-5A8A-3137-F482858662B9}"/>
                  </a:ext>
                </a:extLst>
              </p:cNvPr>
              <p:cNvSpPr txBox="1"/>
              <p:nvPr/>
            </p:nvSpPr>
            <p:spPr>
              <a:xfrm>
                <a:off x="1147891" y="4081021"/>
                <a:ext cx="1251240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𝑖𝑛𝑓𝑙𝑒𝑐𝑡𝑖𝑜𝑛</m:t>
                      </m:r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E0E0284-8F07-5A8A-3137-F48285866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891" y="4081021"/>
                <a:ext cx="1251240" cy="430887"/>
              </a:xfrm>
              <a:prstGeom prst="rect">
                <a:avLst/>
              </a:prstGeom>
              <a:blipFill>
                <a:blip r:embed="rId7"/>
                <a:stretch>
                  <a:fillRect l="-4369" r="-3883"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C267FF-C7DE-75D8-0A3F-EA70509CFD21}"/>
                  </a:ext>
                </a:extLst>
              </p:cNvPr>
              <p:cNvSpPr txBox="1"/>
              <p:nvPr/>
            </p:nvSpPr>
            <p:spPr>
              <a:xfrm>
                <a:off x="1783523" y="3139559"/>
                <a:ext cx="1060226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  <m:d>
                        <m:dPr>
                          <m:ctrlP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𝑖𝑛𝑓𝑙𝑒𝑐𝑡𝑖𝑜𝑛</m:t>
                      </m:r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C267FF-C7DE-75D8-0A3F-EA70509CF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523" y="3139559"/>
                <a:ext cx="1060226" cy="430887"/>
              </a:xfrm>
              <a:prstGeom prst="rect">
                <a:avLst/>
              </a:prstGeom>
              <a:blipFill>
                <a:blip r:embed="rId8"/>
                <a:stretch>
                  <a:fillRect l="-5780" r="-5202"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743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  <p:bldP spid="7" grpId="0"/>
      <p:bldP spid="10" grpId="0"/>
      <p:bldP spid="12" grpId="0" animBg="1"/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Why do we need integrals?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to calculate the </a:t>
            </a:r>
            <a:r>
              <a:rPr lang="en-US" sz="2400" b="1" i="1" dirty="0"/>
              <a:t>total</a:t>
            </a:r>
            <a:r>
              <a:rPr lang="en-US" sz="2400" dirty="0"/>
              <a:t> change in a variable X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When variable X </a:t>
            </a:r>
            <a:r>
              <a:rPr lang="en-US" sz="2000" i="1" dirty="0"/>
              <a:t>depends</a:t>
            </a:r>
            <a:r>
              <a:rPr lang="en-US" sz="2000" dirty="0"/>
              <a:t> on the changes in variable Y…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… and variable Y </a:t>
            </a:r>
            <a:r>
              <a:rPr lang="en-US" sz="2000" i="1" dirty="0"/>
              <a:t>depends</a:t>
            </a:r>
            <a:r>
              <a:rPr lang="en-US" sz="2000" dirty="0"/>
              <a:t> on the changes in variable Z…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… and variable Z is </a:t>
            </a:r>
            <a:r>
              <a:rPr lang="en-US" sz="2000" u="sng" dirty="0"/>
              <a:t>constantly</a:t>
            </a:r>
            <a:r>
              <a:rPr lang="en-US" sz="2000" dirty="0"/>
              <a:t> changing…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Think about an accelerating car and the total distance it will travel in each number of seconds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total distance </a:t>
            </a:r>
            <a:r>
              <a:rPr lang="en-US" sz="2000" i="1" dirty="0"/>
              <a:t>depends</a:t>
            </a:r>
            <a:r>
              <a:rPr lang="en-US" sz="2000" dirty="0"/>
              <a:t> on the velocity of the car…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… the velocity of the car </a:t>
            </a:r>
            <a:r>
              <a:rPr lang="en-US" sz="2000" i="1" dirty="0"/>
              <a:t>depends</a:t>
            </a:r>
            <a:r>
              <a:rPr lang="en-US" sz="2000" dirty="0"/>
              <a:t> on the acceleration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… and the acceleration is </a:t>
            </a:r>
            <a:r>
              <a:rPr lang="en-US" sz="2000" u="sng" dirty="0"/>
              <a:t>constantly</a:t>
            </a:r>
            <a:r>
              <a:rPr lang="en-US" sz="2000" dirty="0"/>
              <a:t> changing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8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Why do we need integrals?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78041"/>
          <a:stretch/>
        </p:blipFill>
        <p:spPr>
          <a:xfrm>
            <a:off x="2246923" y="5479025"/>
            <a:ext cx="4650153" cy="116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78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10 </a:t>
            </a:r>
            <a:r>
              <a:rPr lang="en-US" sz="3200" dirty="0">
                <a:latin typeface="+mn-lt"/>
              </a:rPr>
              <a:t>– Part </a:t>
            </a:r>
            <a:r>
              <a:rPr lang="en-US" sz="3200" b="1" dirty="0">
                <a:latin typeface="+mn-lt"/>
              </a:rPr>
              <a:t>1 of 2 </a:t>
            </a:r>
            <a:r>
              <a:rPr lang="en-US" sz="3200" dirty="0">
                <a:latin typeface="+mn-lt"/>
              </a:rPr>
              <a:t>–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Numerically compute and plot the </a:t>
            </a:r>
            <a:r>
              <a:rPr lang="en-US" sz="2400" b="1" dirty="0"/>
              <a:t>derivatives </a:t>
            </a:r>
            <a:r>
              <a:rPr lang="en-US" sz="2400" dirty="0"/>
              <a:t>of a function using </a:t>
            </a:r>
            <a:r>
              <a:rPr lang="en-US" sz="2400" b="1" dirty="0">
                <a:solidFill>
                  <a:srgbClr val="0070C0"/>
                </a:solidFill>
              </a:rPr>
              <a:t>Fermat's Difference Quotient</a:t>
            </a:r>
            <a:r>
              <a:rPr lang="en-US" sz="2400" dirty="0"/>
              <a:t> and compare its accuracy to the </a:t>
            </a:r>
            <a:r>
              <a:rPr lang="en-US" sz="2400" b="1" dirty="0">
                <a:solidFill>
                  <a:srgbClr val="FF0000"/>
                </a:solidFill>
              </a:rPr>
              <a:t>Central Difference Formula</a:t>
            </a:r>
          </a:p>
          <a:p>
            <a:r>
              <a:rPr lang="en-US" sz="2400" dirty="0"/>
              <a:t>Derive </a:t>
            </a:r>
            <a:r>
              <a:rPr lang="en-US" sz="2400" b="1" dirty="0">
                <a:solidFill>
                  <a:srgbClr val="00B050"/>
                </a:solidFill>
              </a:rPr>
              <a:t>Simpson's Rule </a:t>
            </a:r>
            <a:r>
              <a:rPr lang="en-US" sz="2400" dirty="0"/>
              <a:t>for numerical </a:t>
            </a:r>
            <a:r>
              <a:rPr lang="en-US" sz="2400" b="1" dirty="0"/>
              <a:t>integration</a:t>
            </a:r>
            <a:r>
              <a:rPr lang="en-US" sz="2400" dirty="0"/>
              <a:t> and compare this to the accuracy of the left-hand rule</a:t>
            </a:r>
          </a:p>
          <a:p>
            <a:r>
              <a:rPr lang="en-US" sz="2400" dirty="0"/>
              <a:t>Leverage the </a:t>
            </a:r>
            <a:r>
              <a:rPr lang="en-US" sz="2400" b="1" dirty="0">
                <a:solidFill>
                  <a:srgbClr val="0070C0"/>
                </a:solidFill>
              </a:rPr>
              <a:t>SciPy Integration </a:t>
            </a:r>
            <a:r>
              <a:rPr lang="en-US" sz="2400" dirty="0"/>
              <a:t>module and compare its accuracy to our fixed-width Simpson's Rule implementation</a:t>
            </a:r>
          </a:p>
          <a:p>
            <a:r>
              <a:rPr lang="en-US" sz="2400" dirty="0"/>
              <a:t>Numerically integrate the </a:t>
            </a:r>
            <a:r>
              <a:rPr lang="en-US" sz="2400" b="1" dirty="0"/>
              <a:t>Probability Density Function</a:t>
            </a:r>
            <a:r>
              <a:rPr lang="en-US" sz="2400" dirty="0"/>
              <a:t> (PDF) of the Gaussian </a:t>
            </a:r>
            <a:r>
              <a:rPr lang="en-US" sz="2400" b="1" dirty="0">
                <a:solidFill>
                  <a:srgbClr val="FF0000"/>
                </a:solidFill>
              </a:rPr>
              <a:t>Standard Normal </a:t>
            </a:r>
            <a:r>
              <a:rPr lang="en-US" sz="2400" dirty="0"/>
              <a:t>distribution</a:t>
            </a:r>
          </a:p>
          <a:p>
            <a:r>
              <a:rPr lang="en-US" sz="2400" dirty="0"/>
              <a:t>Consider the advantages an </a:t>
            </a:r>
            <a:r>
              <a:rPr lang="en-US" sz="2400" b="1" dirty="0">
                <a:solidFill>
                  <a:srgbClr val="7030A0"/>
                </a:solidFill>
              </a:rPr>
              <a:t>adaptative quadrature </a:t>
            </a:r>
            <a:r>
              <a:rPr lang="en-US" sz="2400" dirty="0"/>
              <a:t>approach versus sticking with fixed-width intervals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92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Why do we need integrals?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49194" b="-1"/>
          <a:stretch/>
        </p:blipFill>
        <p:spPr>
          <a:xfrm>
            <a:off x="2246923" y="3952567"/>
            <a:ext cx="4650153" cy="268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75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Why do we need integrals?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923" y="1349457"/>
            <a:ext cx="4650153" cy="529155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465D3E-1F4B-4B90-A873-1794DFE45A32}"/>
              </a:ext>
            </a:extLst>
          </p:cNvPr>
          <p:cNvSpPr/>
          <p:nvPr/>
        </p:nvSpPr>
        <p:spPr>
          <a:xfrm>
            <a:off x="1659194" y="5818240"/>
            <a:ext cx="265470" cy="235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90058B-7B9F-4459-BFD5-B0812FC84B07}"/>
              </a:ext>
            </a:extLst>
          </p:cNvPr>
          <p:cNvSpPr/>
          <p:nvPr/>
        </p:nvSpPr>
        <p:spPr>
          <a:xfrm>
            <a:off x="1659194" y="4001731"/>
            <a:ext cx="265470" cy="235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0A0601-C3AF-4F4F-BFE8-6778B8913AF1}"/>
              </a:ext>
            </a:extLst>
          </p:cNvPr>
          <p:cNvSpPr/>
          <p:nvPr/>
        </p:nvSpPr>
        <p:spPr>
          <a:xfrm>
            <a:off x="1659194" y="2550802"/>
            <a:ext cx="265470" cy="235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F31E55D-27B1-47AE-AA87-7056F208F2C6}"/>
              </a:ext>
            </a:extLst>
          </p:cNvPr>
          <p:cNvCxnSpPr>
            <a:cxnSpLocks/>
            <a:stCxn id="3" idx="1"/>
            <a:endCxn id="7" idx="2"/>
          </p:cNvCxnSpPr>
          <p:nvPr/>
        </p:nvCxnSpPr>
        <p:spPr>
          <a:xfrm rot="10800000" flipH="1">
            <a:off x="1659193" y="4237705"/>
            <a:ext cx="132735" cy="1698522"/>
          </a:xfrm>
          <a:prstGeom prst="bentConnector4">
            <a:avLst>
              <a:gd name="adj1" fmla="val -172223"/>
              <a:gd name="adj2" fmla="val 5347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3A4884A-50AA-4EBF-8C62-02CBAB85AA77}"/>
              </a:ext>
            </a:extLst>
          </p:cNvPr>
          <p:cNvCxnSpPr>
            <a:cxnSpLocks/>
            <a:stCxn id="8" idx="2"/>
            <a:endCxn id="7" idx="1"/>
          </p:cNvCxnSpPr>
          <p:nvPr/>
        </p:nvCxnSpPr>
        <p:spPr>
          <a:xfrm rot="5400000">
            <a:off x="1059091" y="3386880"/>
            <a:ext cx="1332942" cy="132735"/>
          </a:xfrm>
          <a:prstGeom prst="bentConnector4">
            <a:avLst>
              <a:gd name="adj1" fmla="val 45574"/>
              <a:gd name="adj2" fmla="val 272223"/>
            </a:avLst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5DAAFFD-CA95-4767-B402-9EE4B3529CCF}"/>
              </a:ext>
            </a:extLst>
          </p:cNvPr>
          <p:cNvSpPr/>
          <p:nvPr/>
        </p:nvSpPr>
        <p:spPr>
          <a:xfrm>
            <a:off x="7386484" y="5818240"/>
            <a:ext cx="265470" cy="235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6CEC8E-E035-4F45-B8A7-0FDC7CDEBB45}"/>
              </a:ext>
            </a:extLst>
          </p:cNvPr>
          <p:cNvSpPr/>
          <p:nvPr/>
        </p:nvSpPr>
        <p:spPr>
          <a:xfrm>
            <a:off x="7386484" y="4001731"/>
            <a:ext cx="265470" cy="235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2ED50B-7D42-45E2-BFE3-7DA5039177A8}"/>
              </a:ext>
            </a:extLst>
          </p:cNvPr>
          <p:cNvSpPr/>
          <p:nvPr/>
        </p:nvSpPr>
        <p:spPr>
          <a:xfrm>
            <a:off x="7386484" y="2550802"/>
            <a:ext cx="265470" cy="235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5A8A34C-FEB0-4448-B39A-A324D0D8ADDE}"/>
              </a:ext>
            </a:extLst>
          </p:cNvPr>
          <p:cNvCxnSpPr>
            <a:cxnSpLocks/>
            <a:stCxn id="20" idx="0"/>
            <a:endCxn id="21" idx="3"/>
          </p:cNvCxnSpPr>
          <p:nvPr/>
        </p:nvCxnSpPr>
        <p:spPr>
          <a:xfrm rot="5400000" flipH="1" flipV="1">
            <a:off x="6736325" y="4902612"/>
            <a:ext cx="1698522" cy="132735"/>
          </a:xfrm>
          <a:prstGeom prst="bentConnector4">
            <a:avLst>
              <a:gd name="adj1" fmla="val 46527"/>
              <a:gd name="adj2" fmla="val 272223"/>
            </a:avLst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C9860D5-20B1-47FC-A570-910817F1AB8A}"/>
              </a:ext>
            </a:extLst>
          </p:cNvPr>
          <p:cNvCxnSpPr>
            <a:cxnSpLocks/>
            <a:stCxn id="22" idx="3"/>
            <a:endCxn id="21" idx="0"/>
          </p:cNvCxnSpPr>
          <p:nvPr/>
        </p:nvCxnSpPr>
        <p:spPr>
          <a:xfrm flipH="1">
            <a:off x="7519219" y="2668789"/>
            <a:ext cx="132735" cy="1332942"/>
          </a:xfrm>
          <a:prstGeom prst="bentConnector4">
            <a:avLst>
              <a:gd name="adj1" fmla="val -172223"/>
              <a:gd name="adj2" fmla="val 54426"/>
            </a:avLst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DD6ABDF-F6E9-42FA-A9CC-6C27DAE40CE7}"/>
              </a:ext>
            </a:extLst>
          </p:cNvPr>
          <p:cNvSpPr txBox="1"/>
          <p:nvPr/>
        </p:nvSpPr>
        <p:spPr>
          <a:xfrm rot="16200000">
            <a:off x="307003" y="4646662"/>
            <a:ext cx="1187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Integrate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1B946C-38EA-4E9A-9972-CA648B442948}"/>
              </a:ext>
            </a:extLst>
          </p:cNvPr>
          <p:cNvSpPr txBox="1"/>
          <p:nvPr/>
        </p:nvSpPr>
        <p:spPr>
          <a:xfrm rot="5400000">
            <a:off x="7594602" y="2825343"/>
            <a:ext cx="1472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Differentiate</a:t>
            </a: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DEBC25CA-3AB2-4E84-99ED-019262A0AC64}"/>
              </a:ext>
            </a:extLst>
          </p:cNvPr>
          <p:cNvSpPr/>
          <p:nvPr/>
        </p:nvSpPr>
        <p:spPr>
          <a:xfrm rot="10800000">
            <a:off x="767890" y="2285999"/>
            <a:ext cx="265470" cy="20868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BA16D3E0-64CA-4D55-99B2-F9413279F48F}"/>
              </a:ext>
            </a:extLst>
          </p:cNvPr>
          <p:cNvSpPr/>
          <p:nvPr/>
        </p:nvSpPr>
        <p:spPr>
          <a:xfrm>
            <a:off x="8197947" y="3721508"/>
            <a:ext cx="265470" cy="19517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07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20" grpId="0" animBg="1"/>
      <p:bldP spid="21" grpId="0" animBg="1"/>
      <p:bldP spid="22" grpId="0" animBg="1"/>
      <p:bldP spid="32" grpId="0"/>
      <p:bldP spid="33" grpId="0"/>
      <p:bldP spid="34" grpId="0" animBg="1"/>
      <p:bldP spid="3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Why do we need integrals?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/>
                  <a:t>integral</a:t>
                </a:r>
                <a:r>
                  <a:rPr lang="en-US" sz="2400" dirty="0"/>
                  <a:t> of a function can be defined as 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area under the curve</a:t>
                </a:r>
                <a:r>
                  <a:rPr lang="en-US" sz="2400" dirty="0"/>
                  <a:t> f(x) within the region [a,b]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Sometimes there are methods to determine </a:t>
                </a:r>
                <a:r>
                  <a:rPr lang="en-US" sz="2400" i="1" dirty="0"/>
                  <a:t>exactly</a:t>
                </a:r>
                <a:r>
                  <a:rPr lang="en-US" sz="2400" dirty="0"/>
                  <a:t> the value of the integral of </a:t>
                </a:r>
                <a:r>
                  <a:rPr lang="en-US" sz="2400" b="1" dirty="0"/>
                  <a:t>f(x) </a:t>
                </a:r>
                <a:r>
                  <a:rPr lang="en-US" sz="2400" dirty="0"/>
                  <a:t>which we would write as  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𝐅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  <m:sup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sup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400" b="1" dirty="0">
                    <a:solidFill>
                      <a:srgbClr val="00B050"/>
                    </a:solidFill>
                  </a:rPr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However, sometimes it is </a:t>
                </a:r>
                <a:r>
                  <a:rPr lang="en-US" sz="2400" u="sng" dirty="0"/>
                  <a:t>not</a:t>
                </a:r>
                <a:r>
                  <a:rPr lang="en-US" sz="2400" dirty="0"/>
                  <a:t> possible to find an </a:t>
                </a:r>
                <a:r>
                  <a:rPr lang="en-US" sz="2400" i="1" dirty="0"/>
                  <a:t>analytic</a:t>
                </a:r>
                <a:r>
                  <a:rPr lang="en-US" sz="2400" dirty="0"/>
                  <a:t> expression for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𝐅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sz="2400" dirty="0"/>
                  <a:t>– so we use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numerical integration</a:t>
                </a:r>
                <a:endParaRPr lang="en-US" sz="2000" b="1" dirty="0">
                  <a:solidFill>
                    <a:srgbClr val="FF0000"/>
                  </a:solidFill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 b="-12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4904" y="2726945"/>
            <a:ext cx="1974193" cy="166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03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Riemann Sums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One way we can integrate f(x) is to divide the area under the curve into strips (</a:t>
            </a:r>
            <a:r>
              <a:rPr lang="en-US" sz="2400" b="1" dirty="0"/>
              <a:t>intervals</a:t>
            </a:r>
            <a:r>
              <a:rPr lang="en-US" sz="2400" dirty="0"/>
              <a:t>) and sum the area of each strip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This estimate may not be totally accurate because we might have </a:t>
            </a:r>
            <a:r>
              <a:rPr lang="en-US" sz="2400" b="1" dirty="0">
                <a:solidFill>
                  <a:srgbClr val="7030A0"/>
                </a:solidFill>
              </a:rPr>
              <a:t>gaps</a:t>
            </a:r>
            <a:r>
              <a:rPr lang="en-US" sz="2400" dirty="0"/>
              <a:t> between the true value of f(x) and the top of a strip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015" y="3721099"/>
            <a:ext cx="4357355" cy="2736851"/>
          </a:xfrm>
          <a:prstGeom prst="rect">
            <a:avLst/>
          </a:prstGeom>
        </p:spPr>
      </p:pic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05E220C4-A610-4C99-A2A0-950ABC098791}"/>
              </a:ext>
            </a:extLst>
          </p:cNvPr>
          <p:cNvSpPr/>
          <p:nvPr/>
        </p:nvSpPr>
        <p:spPr>
          <a:xfrm rot="7568981">
            <a:off x="4227982" y="4682612"/>
            <a:ext cx="326308" cy="235974"/>
          </a:xfrm>
          <a:prstGeom prst="triangl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369911-4CC1-4C06-861D-1E0C593AC7E6}"/>
              </a:ext>
            </a:extLst>
          </p:cNvPr>
          <p:cNvSpPr/>
          <p:nvPr/>
        </p:nvSpPr>
        <p:spPr>
          <a:xfrm>
            <a:off x="1526458" y="3045542"/>
            <a:ext cx="678426" cy="302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C83DCE9-6C13-4226-B8F8-82B42A252AA8}"/>
              </a:ext>
            </a:extLst>
          </p:cNvPr>
          <p:cNvCxnSpPr>
            <a:cxnSpLocks/>
            <a:stCxn id="7" idx="2"/>
            <a:endCxn id="6" idx="3"/>
          </p:cNvCxnSpPr>
          <p:nvPr/>
        </p:nvCxnSpPr>
        <p:spPr>
          <a:xfrm rot="16200000" flipH="1">
            <a:off x="2389210" y="2824344"/>
            <a:ext cx="1383115" cy="2430193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47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Riemann Sums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width of each strip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b="0" i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m:rPr>
                        <m:sty m:val="p"/>
                      </m:rPr>
                      <a:rPr lang="en-US" sz="2400" b="0" i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en-US" sz="2400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400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𝑖𝑛𝑡𝑒𝑟𝑣𝑎𝑙𝑠</m:t>
                        </m:r>
                      </m:den>
                    </m:f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can minimize 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gaps</a:t>
                </a:r>
                <a:r>
                  <a:rPr lang="en-US" sz="2400" dirty="0"/>
                  <a:t> by increasing the number of intervals, which makes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b="0" i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m:rPr>
                        <m:sty m:val="p"/>
                      </m:rPr>
                      <a:rPr lang="en-US" sz="2400" b="0" i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smaller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There are different strategies for determine the shape and height of each strip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solidFill>
                      <a:srgbClr val="00B050"/>
                    </a:solidFill>
                  </a:rPr>
                  <a:t>Left-hand Rule, Right-hand Rule, Midpoint Rule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solidFill>
                      <a:srgbClr val="00B050"/>
                    </a:solidFill>
                  </a:rPr>
                  <a:t>Fit Trapezoids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solidFill>
                      <a:srgbClr val="00B050"/>
                    </a:solidFill>
                  </a:rPr>
                  <a:t>Fit Parabolas</a:t>
                </a:r>
                <a:r>
                  <a:rPr lang="en-US" sz="2000" dirty="0"/>
                  <a:t> (Simpson’s Rule)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Depending upon the shape of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one method might be more </a:t>
                </a:r>
                <a:r>
                  <a:rPr lang="en-US" sz="2400" u="sng" dirty="0"/>
                  <a:t>accurate</a:t>
                </a:r>
                <a:r>
                  <a:rPr lang="en-US" sz="2400" dirty="0"/>
                  <a:t> than the others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b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55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Riemann Sums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B89056F-3941-40E8-BA3F-7A048D525DB4}"/>
              </a:ext>
            </a:extLst>
          </p:cNvPr>
          <p:cNvGrpSpPr/>
          <p:nvPr/>
        </p:nvGrpSpPr>
        <p:grpSpPr>
          <a:xfrm>
            <a:off x="4726842" y="1246699"/>
            <a:ext cx="3462215" cy="2649731"/>
            <a:chOff x="817441" y="1468581"/>
            <a:chExt cx="3462215" cy="264973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4049" y="1689437"/>
              <a:ext cx="3429000" cy="242887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17441" y="1468581"/>
              <a:ext cx="3462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Midpoint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3B477A-990D-4BD7-A9BE-7FCA99F9C0ED}"/>
              </a:ext>
            </a:extLst>
          </p:cNvPr>
          <p:cNvGrpSpPr/>
          <p:nvPr/>
        </p:nvGrpSpPr>
        <p:grpSpPr>
          <a:xfrm>
            <a:off x="514866" y="4024964"/>
            <a:ext cx="3462215" cy="2613541"/>
            <a:chOff x="4880952" y="1504771"/>
            <a:chExt cx="3462215" cy="261354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0952" y="1689437"/>
              <a:ext cx="3429000" cy="242887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880952" y="1504771"/>
              <a:ext cx="3462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Trapezoids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0C7A5C2-123B-4AAF-8005-3286A2AF99CB}"/>
              </a:ext>
            </a:extLst>
          </p:cNvPr>
          <p:cNvGrpSpPr/>
          <p:nvPr/>
        </p:nvGrpSpPr>
        <p:grpSpPr>
          <a:xfrm>
            <a:off x="4507476" y="4024964"/>
            <a:ext cx="4138781" cy="2695575"/>
            <a:chOff x="3143250" y="4031840"/>
            <a:chExt cx="4138781" cy="269557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43250" y="4031840"/>
              <a:ext cx="2857500" cy="269557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400920" y="4401172"/>
              <a:ext cx="18811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Parabolas</a:t>
              </a:r>
            </a:p>
            <a:p>
              <a:pPr algn="ctr"/>
              <a:r>
                <a:rPr lang="en-US" dirty="0"/>
                <a:t>(Simpson’s Rule)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1FA0F2-5B68-4DF1-8AF0-C87D6059E65E}"/>
              </a:ext>
            </a:extLst>
          </p:cNvPr>
          <p:cNvGrpSpPr/>
          <p:nvPr/>
        </p:nvGrpSpPr>
        <p:grpSpPr>
          <a:xfrm>
            <a:off x="438981" y="1289802"/>
            <a:ext cx="3613987" cy="2644870"/>
            <a:chOff x="379987" y="1435557"/>
            <a:chExt cx="3613987" cy="264487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433A13F-7260-40F1-B280-5AB4C638E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9987" y="1796432"/>
              <a:ext cx="3613987" cy="228399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97AF32-6680-4441-9EED-660328E7CFB7}"/>
                </a:ext>
              </a:extLst>
            </p:cNvPr>
            <p:cNvSpPr txBox="1"/>
            <p:nvPr/>
          </p:nvSpPr>
          <p:spPr>
            <a:xfrm>
              <a:off x="439264" y="1435557"/>
              <a:ext cx="3462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Left-Hand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3655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Simpson’s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42" y="1468580"/>
            <a:ext cx="3896838" cy="28220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446" y="1627946"/>
            <a:ext cx="2321169" cy="22845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0458" y="4553658"/>
            <a:ext cx="1707634" cy="10335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855" y="5647181"/>
            <a:ext cx="5790095" cy="2540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1134" y="4122396"/>
            <a:ext cx="3609384" cy="60568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28650" y="4275015"/>
            <a:ext cx="6429377" cy="1727200"/>
            <a:chOff x="628650" y="4275015"/>
            <a:chExt cx="6429377" cy="1727200"/>
          </a:xfrm>
        </p:grpSpPr>
        <p:sp>
          <p:nvSpPr>
            <p:cNvPr id="10" name="Rectangle 9"/>
            <p:cNvSpPr/>
            <p:nvPr/>
          </p:nvSpPr>
          <p:spPr>
            <a:xfrm>
              <a:off x="628650" y="5647181"/>
              <a:ext cx="1278304" cy="35503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779723" y="4275015"/>
              <a:ext cx="1278304" cy="35503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580185" y="3460190"/>
            <a:ext cx="1098310" cy="2542025"/>
            <a:chOff x="5580185" y="3460190"/>
            <a:chExt cx="1098310" cy="2542025"/>
          </a:xfrm>
        </p:grpSpPr>
        <p:sp>
          <p:nvSpPr>
            <p:cNvPr id="13" name="Rectangle 12"/>
            <p:cNvSpPr/>
            <p:nvPr/>
          </p:nvSpPr>
          <p:spPr>
            <a:xfrm>
              <a:off x="5580185" y="5647181"/>
              <a:ext cx="953477" cy="355034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725018" y="3460190"/>
              <a:ext cx="953477" cy="355034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922954" y="3637707"/>
            <a:ext cx="4650153" cy="762355"/>
            <a:chOff x="2922954" y="3637707"/>
            <a:chExt cx="4650153" cy="762355"/>
          </a:xfrm>
        </p:grpSpPr>
        <p:sp>
          <p:nvSpPr>
            <p:cNvPr id="16" name="Rectangle 15"/>
            <p:cNvSpPr/>
            <p:nvPr/>
          </p:nvSpPr>
          <p:spPr>
            <a:xfrm>
              <a:off x="2922954" y="3637707"/>
              <a:ext cx="375138" cy="332508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531642" y="3977360"/>
              <a:ext cx="375138" cy="332508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252676" y="4196861"/>
              <a:ext cx="320431" cy="203201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7252676" y="4122397"/>
            <a:ext cx="1672493" cy="60568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79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882" y="5535865"/>
            <a:ext cx="6100236" cy="64104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F5E01FD-BCFD-475A-899E-83D04E76E1A4}"/>
              </a:ext>
            </a:extLst>
          </p:cNvPr>
          <p:cNvSpPr/>
          <p:nvPr/>
        </p:nvSpPr>
        <p:spPr>
          <a:xfrm>
            <a:off x="4268609" y="5653057"/>
            <a:ext cx="3527038" cy="523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Simpson's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944" y="1468581"/>
            <a:ext cx="7000112" cy="369662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503E1E-4271-46C2-96C2-626A3264110D}"/>
              </a:ext>
            </a:extLst>
          </p:cNvPr>
          <p:cNvCxnSpPr>
            <a:cxnSpLocks/>
          </p:cNvCxnSpPr>
          <p:nvPr/>
        </p:nvCxnSpPr>
        <p:spPr>
          <a:xfrm>
            <a:off x="1902471" y="2208508"/>
            <a:ext cx="0" cy="2580468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B05FF1F-E74B-4FFD-9389-83235A5916B8}"/>
              </a:ext>
            </a:extLst>
          </p:cNvPr>
          <p:cNvCxnSpPr>
            <a:cxnSpLocks/>
          </p:cNvCxnSpPr>
          <p:nvPr/>
        </p:nvCxnSpPr>
        <p:spPr>
          <a:xfrm>
            <a:off x="2799167" y="2208508"/>
            <a:ext cx="0" cy="2580468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D844BB2-AD06-4030-961E-07DA8FF52948}"/>
              </a:ext>
            </a:extLst>
          </p:cNvPr>
          <p:cNvSpPr/>
          <p:nvPr/>
        </p:nvSpPr>
        <p:spPr>
          <a:xfrm>
            <a:off x="3301139" y="5757620"/>
            <a:ext cx="209227" cy="2944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D34EF0-BE33-40FA-878D-4D6305D75CC0}"/>
              </a:ext>
            </a:extLst>
          </p:cNvPr>
          <p:cNvSpPr/>
          <p:nvPr/>
        </p:nvSpPr>
        <p:spPr>
          <a:xfrm>
            <a:off x="3760721" y="5757620"/>
            <a:ext cx="289786" cy="2944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B2A77C-789C-4102-9FBB-311C675D9166}"/>
              </a:ext>
            </a:extLst>
          </p:cNvPr>
          <p:cNvSpPr/>
          <p:nvPr/>
        </p:nvSpPr>
        <p:spPr>
          <a:xfrm>
            <a:off x="1856751" y="3165475"/>
            <a:ext cx="91440" cy="9525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86B39EB-7C9D-417D-A8EF-1263A7DE8D09}"/>
              </a:ext>
            </a:extLst>
          </p:cNvPr>
          <p:cNvSpPr/>
          <p:nvPr/>
        </p:nvSpPr>
        <p:spPr>
          <a:xfrm>
            <a:off x="2310153" y="3498742"/>
            <a:ext cx="91440" cy="9525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3F49832-1798-4FB6-A69A-E5AB24D110CE}"/>
              </a:ext>
            </a:extLst>
          </p:cNvPr>
          <p:cNvSpPr/>
          <p:nvPr/>
        </p:nvSpPr>
        <p:spPr>
          <a:xfrm>
            <a:off x="2753447" y="3625056"/>
            <a:ext cx="91440" cy="9525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B27C99-9F8F-4777-866B-2769B7FB1D98}"/>
              </a:ext>
            </a:extLst>
          </p:cNvPr>
          <p:cNvCxnSpPr>
            <a:cxnSpLocks/>
            <a:stCxn id="10" idx="5"/>
            <a:endCxn id="8" idx="0"/>
          </p:cNvCxnSpPr>
          <p:nvPr/>
        </p:nvCxnSpPr>
        <p:spPr>
          <a:xfrm>
            <a:off x="1934800" y="3246776"/>
            <a:ext cx="1470953" cy="25108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93C5C14-C3A4-4CD5-BB1B-C096785389B7}"/>
              </a:ext>
            </a:extLst>
          </p:cNvPr>
          <p:cNvCxnSpPr>
            <a:cxnSpLocks/>
            <a:stCxn id="18" idx="5"/>
            <a:endCxn id="11" idx="0"/>
          </p:cNvCxnSpPr>
          <p:nvPr/>
        </p:nvCxnSpPr>
        <p:spPr>
          <a:xfrm>
            <a:off x="2388202" y="3580043"/>
            <a:ext cx="1517412" cy="21775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F9B803-8781-4A2F-B4CB-0B0A723BFDE5}"/>
                  </a:ext>
                </a:extLst>
              </p:cNvPr>
              <p:cNvSpPr txBox="1"/>
              <p:nvPr/>
            </p:nvSpPr>
            <p:spPr>
              <a:xfrm>
                <a:off x="4330673" y="5757620"/>
                <a:ext cx="90512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+…)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F9B803-8781-4A2F-B4CB-0B0A723BF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673" y="5757620"/>
                <a:ext cx="905120" cy="246221"/>
              </a:xfrm>
              <a:prstGeom prst="rect">
                <a:avLst/>
              </a:prstGeom>
              <a:blipFill>
                <a:blip r:embed="rId5"/>
                <a:stretch>
                  <a:fillRect l="-4698" r="-7383" b="-3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6AF720A3-5BFB-47DA-91C6-C210021D7C45}"/>
              </a:ext>
            </a:extLst>
          </p:cNvPr>
          <p:cNvSpPr/>
          <p:nvPr/>
        </p:nvSpPr>
        <p:spPr>
          <a:xfrm>
            <a:off x="4324209" y="5757620"/>
            <a:ext cx="369235" cy="2944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EF48F9C-8BBD-4058-8292-F1F5F9E3FD58}"/>
              </a:ext>
            </a:extLst>
          </p:cNvPr>
          <p:cNvCxnSpPr>
            <a:cxnSpLocks/>
            <a:stCxn id="19" idx="5"/>
            <a:endCxn id="37" idx="0"/>
          </p:cNvCxnSpPr>
          <p:nvPr/>
        </p:nvCxnSpPr>
        <p:spPr>
          <a:xfrm>
            <a:off x="2831496" y="3706357"/>
            <a:ext cx="1677331" cy="20512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52D7D68-E6A1-4E38-BC7D-3815504EDE1E}"/>
              </a:ext>
            </a:extLst>
          </p:cNvPr>
          <p:cNvCxnSpPr>
            <a:cxnSpLocks/>
          </p:cNvCxnSpPr>
          <p:nvPr/>
        </p:nvCxnSpPr>
        <p:spPr>
          <a:xfrm>
            <a:off x="1902471" y="2687557"/>
            <a:ext cx="896696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20E6A2E-F54B-4BDB-8FB0-38627284E877}"/>
              </a:ext>
            </a:extLst>
          </p:cNvPr>
          <p:cNvSpPr txBox="1"/>
          <p:nvPr/>
        </p:nvSpPr>
        <p:spPr>
          <a:xfrm>
            <a:off x="1958416" y="2193369"/>
            <a:ext cx="784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Interval #1</a:t>
            </a:r>
          </a:p>
        </p:txBody>
      </p:sp>
    </p:spTree>
    <p:extLst>
      <p:ext uri="{BB962C8B-B14F-4D97-AF65-F5344CB8AC3E}">
        <p14:creationId xmlns:p14="http://schemas.microsoft.com/office/powerpoint/2010/main" val="59608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0" grpId="0" animBg="1"/>
      <p:bldP spid="18" grpId="0" animBg="1"/>
      <p:bldP spid="19" grpId="0" animBg="1"/>
      <p:bldP spid="37" grpId="0" animBg="1"/>
      <p:bldP spid="4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882" y="5535865"/>
            <a:ext cx="6100236" cy="64104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F5E01FD-BCFD-475A-899E-83D04E76E1A4}"/>
              </a:ext>
            </a:extLst>
          </p:cNvPr>
          <p:cNvSpPr/>
          <p:nvPr/>
        </p:nvSpPr>
        <p:spPr>
          <a:xfrm>
            <a:off x="4324209" y="5653057"/>
            <a:ext cx="3527038" cy="523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Simpson's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944" y="1468581"/>
            <a:ext cx="7000112" cy="369662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B05FF1F-E74B-4FFD-9389-83235A5916B8}"/>
              </a:ext>
            </a:extLst>
          </p:cNvPr>
          <p:cNvCxnSpPr>
            <a:cxnSpLocks/>
          </p:cNvCxnSpPr>
          <p:nvPr/>
        </p:nvCxnSpPr>
        <p:spPr>
          <a:xfrm>
            <a:off x="2799167" y="2208508"/>
            <a:ext cx="0" cy="2580468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D0B2A77C-789C-4102-9FBB-311C675D9166}"/>
              </a:ext>
            </a:extLst>
          </p:cNvPr>
          <p:cNvSpPr/>
          <p:nvPr/>
        </p:nvSpPr>
        <p:spPr>
          <a:xfrm>
            <a:off x="2750609" y="3601177"/>
            <a:ext cx="91440" cy="9525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86B39EB-7C9D-417D-A8EF-1263A7DE8D09}"/>
              </a:ext>
            </a:extLst>
          </p:cNvPr>
          <p:cNvSpPr/>
          <p:nvPr/>
        </p:nvSpPr>
        <p:spPr>
          <a:xfrm>
            <a:off x="3198611" y="3381375"/>
            <a:ext cx="91440" cy="9525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3F49832-1798-4FB6-A69A-E5AB24D110CE}"/>
              </a:ext>
            </a:extLst>
          </p:cNvPr>
          <p:cNvSpPr/>
          <p:nvPr/>
        </p:nvSpPr>
        <p:spPr>
          <a:xfrm>
            <a:off x="3639917" y="2980691"/>
            <a:ext cx="91440" cy="9525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B27C99-9F8F-4777-866B-2769B7FB1D98}"/>
              </a:ext>
            </a:extLst>
          </p:cNvPr>
          <p:cNvCxnSpPr>
            <a:cxnSpLocks/>
            <a:stCxn id="10" idx="5"/>
            <a:endCxn id="37" idx="0"/>
          </p:cNvCxnSpPr>
          <p:nvPr/>
        </p:nvCxnSpPr>
        <p:spPr>
          <a:xfrm>
            <a:off x="2828658" y="3682478"/>
            <a:ext cx="1680169" cy="20751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93C5C14-C3A4-4CD5-BB1B-C096785389B7}"/>
              </a:ext>
            </a:extLst>
          </p:cNvPr>
          <p:cNvCxnSpPr>
            <a:cxnSpLocks/>
            <a:stCxn id="18" idx="5"/>
            <a:endCxn id="29" idx="0"/>
          </p:cNvCxnSpPr>
          <p:nvPr/>
        </p:nvCxnSpPr>
        <p:spPr>
          <a:xfrm>
            <a:off x="3276660" y="3462676"/>
            <a:ext cx="1801398" cy="22949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F9B803-8781-4A2F-B4CB-0B0A723BFDE5}"/>
                  </a:ext>
                </a:extLst>
              </p:cNvPr>
              <p:cNvSpPr txBox="1"/>
              <p:nvPr/>
            </p:nvSpPr>
            <p:spPr>
              <a:xfrm>
                <a:off x="4330673" y="5757620"/>
                <a:ext cx="178933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+4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+1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…)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F9B803-8781-4A2F-B4CB-0B0A723BF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673" y="5757620"/>
                <a:ext cx="1789336" cy="246221"/>
              </a:xfrm>
              <a:prstGeom prst="rect">
                <a:avLst/>
              </a:prstGeom>
              <a:blipFill>
                <a:blip r:embed="rId5"/>
                <a:stretch>
                  <a:fillRect l="-2041" r="-3741" b="-3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6AF720A3-5BFB-47DA-91C6-C210021D7C45}"/>
              </a:ext>
            </a:extLst>
          </p:cNvPr>
          <p:cNvSpPr/>
          <p:nvPr/>
        </p:nvSpPr>
        <p:spPr>
          <a:xfrm>
            <a:off x="4324209" y="5757620"/>
            <a:ext cx="369235" cy="2944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EF48F9C-8BBD-4058-8292-F1F5F9E3FD58}"/>
              </a:ext>
            </a:extLst>
          </p:cNvPr>
          <p:cNvCxnSpPr>
            <a:cxnSpLocks/>
            <a:stCxn id="19" idx="5"/>
            <a:endCxn id="31" idx="0"/>
          </p:cNvCxnSpPr>
          <p:nvPr/>
        </p:nvCxnSpPr>
        <p:spPr>
          <a:xfrm>
            <a:off x="3717966" y="3061992"/>
            <a:ext cx="1926529" cy="26956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F832939-25DE-4994-9000-3992EFEDE8BC}"/>
              </a:ext>
            </a:extLst>
          </p:cNvPr>
          <p:cNvCxnSpPr>
            <a:cxnSpLocks/>
          </p:cNvCxnSpPr>
          <p:nvPr/>
        </p:nvCxnSpPr>
        <p:spPr>
          <a:xfrm>
            <a:off x="2799166" y="2220078"/>
            <a:ext cx="0" cy="2580468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F0B0D99-8B24-4C9F-9298-DB94EC5E33A6}"/>
              </a:ext>
            </a:extLst>
          </p:cNvPr>
          <p:cNvCxnSpPr>
            <a:cxnSpLocks/>
          </p:cNvCxnSpPr>
          <p:nvPr/>
        </p:nvCxnSpPr>
        <p:spPr>
          <a:xfrm>
            <a:off x="3695862" y="2220078"/>
            <a:ext cx="0" cy="2580468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DB8CA57-5615-4B55-9512-647244886E1E}"/>
              </a:ext>
            </a:extLst>
          </p:cNvPr>
          <p:cNvCxnSpPr>
            <a:cxnSpLocks/>
          </p:cNvCxnSpPr>
          <p:nvPr/>
        </p:nvCxnSpPr>
        <p:spPr>
          <a:xfrm>
            <a:off x="2799166" y="2699127"/>
            <a:ext cx="896696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21AF3EE-789D-490D-ADE2-F4FA50787C24}"/>
              </a:ext>
            </a:extLst>
          </p:cNvPr>
          <p:cNvSpPr txBox="1"/>
          <p:nvPr/>
        </p:nvSpPr>
        <p:spPr>
          <a:xfrm>
            <a:off x="2855111" y="2204939"/>
            <a:ext cx="784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Interval #2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8D4538A-E924-425A-878D-FDEBF15C2430}"/>
              </a:ext>
            </a:extLst>
          </p:cNvPr>
          <p:cNvSpPr/>
          <p:nvPr/>
        </p:nvSpPr>
        <p:spPr>
          <a:xfrm>
            <a:off x="4893440" y="5757620"/>
            <a:ext cx="369235" cy="2944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25A1307-AE25-4C61-B0D9-0D3A7E1C7091}"/>
              </a:ext>
            </a:extLst>
          </p:cNvPr>
          <p:cNvSpPr/>
          <p:nvPr/>
        </p:nvSpPr>
        <p:spPr>
          <a:xfrm>
            <a:off x="5459877" y="5757620"/>
            <a:ext cx="369235" cy="2944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07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29" grpId="0" animBg="1"/>
      <p:bldP spid="3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882" y="5535865"/>
            <a:ext cx="6100236" cy="64104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F5E01FD-BCFD-475A-899E-83D04E76E1A4}"/>
              </a:ext>
            </a:extLst>
          </p:cNvPr>
          <p:cNvSpPr/>
          <p:nvPr/>
        </p:nvSpPr>
        <p:spPr>
          <a:xfrm>
            <a:off x="4324209" y="5653057"/>
            <a:ext cx="3527038" cy="523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Simpson's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944" y="1468581"/>
            <a:ext cx="7000112" cy="3696627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0B2A77C-789C-4102-9FBB-311C675D9166}"/>
              </a:ext>
            </a:extLst>
          </p:cNvPr>
          <p:cNvSpPr/>
          <p:nvPr/>
        </p:nvSpPr>
        <p:spPr>
          <a:xfrm>
            <a:off x="3644649" y="2983042"/>
            <a:ext cx="91440" cy="9525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86B39EB-7C9D-417D-A8EF-1263A7DE8D09}"/>
              </a:ext>
            </a:extLst>
          </p:cNvPr>
          <p:cNvSpPr/>
          <p:nvPr/>
        </p:nvSpPr>
        <p:spPr>
          <a:xfrm>
            <a:off x="4083211" y="2602937"/>
            <a:ext cx="91440" cy="9525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3F49832-1798-4FB6-A69A-E5AB24D110CE}"/>
              </a:ext>
            </a:extLst>
          </p:cNvPr>
          <p:cNvSpPr/>
          <p:nvPr/>
        </p:nvSpPr>
        <p:spPr>
          <a:xfrm>
            <a:off x="4530137" y="2388146"/>
            <a:ext cx="91440" cy="9525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B27C99-9F8F-4777-866B-2769B7FB1D98}"/>
              </a:ext>
            </a:extLst>
          </p:cNvPr>
          <p:cNvCxnSpPr>
            <a:cxnSpLocks/>
            <a:stCxn id="10" idx="5"/>
            <a:endCxn id="31" idx="0"/>
          </p:cNvCxnSpPr>
          <p:nvPr/>
        </p:nvCxnSpPr>
        <p:spPr>
          <a:xfrm>
            <a:off x="3722698" y="3064343"/>
            <a:ext cx="1921797" cy="26932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93C5C14-C3A4-4CD5-BB1B-C096785389B7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4161260" y="2684238"/>
            <a:ext cx="2031590" cy="30733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F9B803-8781-4A2F-B4CB-0B0A723BFDE5}"/>
                  </a:ext>
                </a:extLst>
              </p:cNvPr>
              <p:cNvSpPr txBox="1"/>
              <p:nvPr/>
            </p:nvSpPr>
            <p:spPr>
              <a:xfrm>
                <a:off x="4330673" y="5757620"/>
                <a:ext cx="314900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+4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+4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+1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+…)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F9B803-8781-4A2F-B4CB-0B0A723BF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673" y="5757620"/>
                <a:ext cx="3149004" cy="246221"/>
              </a:xfrm>
              <a:prstGeom prst="rect">
                <a:avLst/>
              </a:prstGeom>
              <a:blipFill>
                <a:blip r:embed="rId5"/>
                <a:stretch>
                  <a:fillRect l="-967" r="-1741" b="-3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EF48F9C-8BBD-4058-8292-F1F5F9E3FD58}"/>
              </a:ext>
            </a:extLst>
          </p:cNvPr>
          <p:cNvCxnSpPr>
            <a:cxnSpLocks/>
            <a:stCxn id="19" idx="5"/>
            <a:endCxn id="39" idx="0"/>
          </p:cNvCxnSpPr>
          <p:nvPr/>
        </p:nvCxnSpPr>
        <p:spPr>
          <a:xfrm>
            <a:off x="4608186" y="2469447"/>
            <a:ext cx="2135769" cy="32881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F0B0D99-8B24-4C9F-9298-DB94EC5E33A6}"/>
              </a:ext>
            </a:extLst>
          </p:cNvPr>
          <p:cNvCxnSpPr>
            <a:cxnSpLocks/>
          </p:cNvCxnSpPr>
          <p:nvPr/>
        </p:nvCxnSpPr>
        <p:spPr>
          <a:xfrm>
            <a:off x="3695862" y="2220078"/>
            <a:ext cx="0" cy="2580468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25A1307-AE25-4C61-B0D9-0D3A7E1C7091}"/>
              </a:ext>
            </a:extLst>
          </p:cNvPr>
          <p:cNvSpPr/>
          <p:nvPr/>
        </p:nvSpPr>
        <p:spPr>
          <a:xfrm>
            <a:off x="5459877" y="5757620"/>
            <a:ext cx="369235" cy="2944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D851C59-BB22-4A1C-8A75-FDB378189E6D}"/>
              </a:ext>
            </a:extLst>
          </p:cNvPr>
          <p:cNvCxnSpPr>
            <a:cxnSpLocks/>
          </p:cNvCxnSpPr>
          <p:nvPr/>
        </p:nvCxnSpPr>
        <p:spPr>
          <a:xfrm>
            <a:off x="3695860" y="2228585"/>
            <a:ext cx="0" cy="2580468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6A6CB06-F76E-46B3-BFF2-CCED20BB3FA0}"/>
              </a:ext>
            </a:extLst>
          </p:cNvPr>
          <p:cNvCxnSpPr>
            <a:cxnSpLocks/>
          </p:cNvCxnSpPr>
          <p:nvPr/>
        </p:nvCxnSpPr>
        <p:spPr>
          <a:xfrm>
            <a:off x="3695860" y="2707634"/>
            <a:ext cx="896696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90205B3-2214-4F6A-8623-0B8A8E8F614E}"/>
              </a:ext>
            </a:extLst>
          </p:cNvPr>
          <p:cNvSpPr txBox="1"/>
          <p:nvPr/>
        </p:nvSpPr>
        <p:spPr>
          <a:xfrm>
            <a:off x="3731357" y="2040223"/>
            <a:ext cx="840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Interval #3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8B0CC67-D1F0-42B1-81CB-8AFB63F5A3F9}"/>
              </a:ext>
            </a:extLst>
          </p:cNvPr>
          <p:cNvCxnSpPr>
            <a:cxnSpLocks/>
          </p:cNvCxnSpPr>
          <p:nvPr/>
        </p:nvCxnSpPr>
        <p:spPr>
          <a:xfrm>
            <a:off x="4569309" y="2228585"/>
            <a:ext cx="0" cy="2580468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4892A52C-7E9E-4EB9-ACDB-420690D2BE52}"/>
              </a:ext>
            </a:extLst>
          </p:cNvPr>
          <p:cNvSpPr/>
          <p:nvPr/>
        </p:nvSpPr>
        <p:spPr>
          <a:xfrm>
            <a:off x="6008233" y="5757620"/>
            <a:ext cx="369235" cy="2944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AA50248-FAEA-4CCC-A78E-A28F354775BB}"/>
              </a:ext>
            </a:extLst>
          </p:cNvPr>
          <p:cNvSpPr/>
          <p:nvPr/>
        </p:nvSpPr>
        <p:spPr>
          <a:xfrm>
            <a:off x="6559337" y="5757620"/>
            <a:ext cx="369235" cy="2944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117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Important Python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7846"/>
          </a:xfrm>
        </p:spPr>
        <p:txBody>
          <a:bodyPr>
            <a:normAutofit/>
          </a:bodyPr>
          <a:lstStyle/>
          <a:p>
            <a:r>
              <a:rPr lang="en-US" sz="2400" dirty="0"/>
              <a:t>Numpy </a:t>
            </a:r>
            <a:r>
              <a:rPr lang="en-US" sz="2400" b="1" dirty="0"/>
              <a:t>vectorized</a:t>
            </a:r>
            <a:r>
              <a:rPr lang="en-US" sz="2400" dirty="0"/>
              <a:t> operations </a:t>
            </a:r>
            <a:r>
              <a:rPr lang="en-US" sz="2000" dirty="0"/>
              <a:t>(broadcasting, element-wise ops)</a:t>
            </a:r>
          </a:p>
          <a:p>
            <a:r>
              <a:rPr lang="en-US" sz="2400" dirty="0"/>
              <a:t>Range intervals (,] and Slicing Syntax [::] and -1 step</a:t>
            </a:r>
          </a:p>
          <a:p>
            <a:r>
              <a:rPr lang="en-US" sz="2400" dirty="0"/>
              <a:t>Print format specifiers, f-strings, replacement fields</a:t>
            </a:r>
          </a:p>
          <a:p>
            <a:r>
              <a:rPr lang="en-US" sz="2400" dirty="0"/>
              <a:t>Tuples </a:t>
            </a:r>
            <a:r>
              <a:rPr lang="en-US" sz="2000" dirty="0"/>
              <a:t>(packing and unpacking, immutable elements, indexing)</a:t>
            </a:r>
            <a:endParaRPr lang="en-US" sz="2400" dirty="0"/>
          </a:p>
          <a:p>
            <a:r>
              <a:rPr lang="en-US" sz="2400" dirty="0"/>
              <a:t>Using </a:t>
            </a:r>
            <a:r>
              <a:rPr lang="en-US" sz="2400" b="1" dirty="0">
                <a:solidFill>
                  <a:srgbClr val="0070C0"/>
                </a:solidFill>
              </a:rPr>
              <a:t>for</a:t>
            </a:r>
            <a:r>
              <a:rPr lang="en-US" sz="2400" dirty="0"/>
              <a:t> loops </a:t>
            </a:r>
            <a:r>
              <a:rPr lang="en-US" sz="2000" dirty="0"/>
              <a:t>(ranged-based vs. sequence type iteration)</a:t>
            </a:r>
            <a:endParaRPr lang="en-US" sz="2400" dirty="0"/>
          </a:p>
          <a:p>
            <a:r>
              <a:rPr lang="en-US" sz="2400" dirty="0"/>
              <a:t>Using </a:t>
            </a:r>
            <a:r>
              <a:rPr lang="en-US" sz="2400" b="1" dirty="0">
                <a:solidFill>
                  <a:srgbClr val="7030A0"/>
                </a:solidFill>
              </a:rPr>
              <a:t>enumerate</a:t>
            </a:r>
            <a:r>
              <a:rPr lang="en-US" sz="2400" dirty="0"/>
              <a:t> in </a:t>
            </a:r>
            <a:r>
              <a:rPr lang="en-US" sz="2400" b="1" dirty="0">
                <a:solidFill>
                  <a:srgbClr val="0070C0"/>
                </a:solidFill>
              </a:rPr>
              <a:t>for</a:t>
            </a:r>
            <a:r>
              <a:rPr lang="en-US" sz="2400" dirty="0"/>
              <a:t> loops </a:t>
            </a:r>
            <a:r>
              <a:rPr lang="en-US" sz="2000" dirty="0"/>
              <a:t>(receiving index and value tuples)</a:t>
            </a:r>
            <a:endParaRPr lang="en-US" sz="2400" dirty="0"/>
          </a:p>
          <a:p>
            <a:r>
              <a:rPr lang="en-US" sz="2400" dirty="0"/>
              <a:t>List Comprehensions </a:t>
            </a:r>
            <a:r>
              <a:rPr lang="en-US" sz="2000" dirty="0"/>
              <a:t>(</a:t>
            </a:r>
            <a:r>
              <a:rPr lang="en-US" sz="2000" b="1" dirty="0">
                <a:solidFill>
                  <a:srgbClr val="0070C0"/>
                </a:solidFill>
              </a:rPr>
              <a:t>for</a:t>
            </a:r>
            <a:r>
              <a:rPr lang="en-US" sz="2000" dirty="0"/>
              <a:t> “in the middle”, set, dictionary, generator)</a:t>
            </a:r>
            <a:endParaRPr lang="en-US" sz="2400" dirty="0"/>
          </a:p>
          <a:p>
            <a:r>
              <a:rPr lang="en-US" sz="2400" dirty="0"/>
              <a:t>Ternary Operator </a:t>
            </a:r>
            <a:r>
              <a:rPr lang="en-US" sz="2000" b="1" dirty="0"/>
              <a:t>(</a:t>
            </a:r>
            <a:r>
              <a:rPr lang="en-US" sz="2000" b="1" dirty="0" err="1"/>
              <a:t>value_if_true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00B050"/>
                </a:solidFill>
              </a:rPr>
              <a:t>if</a:t>
            </a:r>
            <a:r>
              <a:rPr lang="en-US" sz="2000" dirty="0"/>
              <a:t> condition </a:t>
            </a:r>
            <a:r>
              <a:rPr lang="en-US" sz="2000" b="1" dirty="0">
                <a:solidFill>
                  <a:srgbClr val="00B050"/>
                </a:solidFill>
              </a:rPr>
              <a:t>else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b="1" dirty="0" err="1"/>
              <a:t>value_if_false</a:t>
            </a:r>
            <a:r>
              <a:rPr lang="en-US" sz="2000" b="1" dirty="0"/>
              <a:t>)</a:t>
            </a:r>
            <a:endParaRPr lang="en-US" sz="2400" b="1" dirty="0"/>
          </a:p>
          <a:p>
            <a:r>
              <a:rPr lang="en-US" sz="2400" dirty="0"/>
              <a:t>Using an underscore </a:t>
            </a:r>
            <a:r>
              <a:rPr lang="en-US" sz="2400" b="1" dirty="0"/>
              <a:t>_</a:t>
            </a:r>
            <a:r>
              <a:rPr lang="en-US" sz="2400" dirty="0"/>
              <a:t> </a:t>
            </a:r>
            <a:r>
              <a:rPr lang="en-US" sz="2000" dirty="0"/>
              <a:t>(</a:t>
            </a:r>
            <a:r>
              <a:rPr lang="en-US" sz="2000" b="1" dirty="0">
                <a:solidFill>
                  <a:srgbClr val="0070C0"/>
                </a:solidFill>
              </a:rPr>
              <a:t>for</a:t>
            </a:r>
            <a:r>
              <a:rPr lang="en-US" sz="2000" dirty="0"/>
              <a:t> loops &amp; tuple unpacking)</a:t>
            </a:r>
          </a:p>
          <a:p>
            <a:r>
              <a:rPr lang="en-US" sz="2400" dirty="0"/>
              <a:t>Matplotlib Pyplot </a:t>
            </a:r>
            <a:r>
              <a:rPr lang="en-US" sz="2000" dirty="0"/>
              <a:t>(figure vs. axes methods, projections, subplots)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882" y="5535865"/>
            <a:ext cx="6100236" cy="6410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Simpson's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944" y="1468581"/>
            <a:ext cx="7000112" cy="369662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593E666-92C1-4CC3-BEBA-DC1900BB5ABD}"/>
              </a:ext>
            </a:extLst>
          </p:cNvPr>
          <p:cNvSpPr/>
          <p:nvPr/>
        </p:nvSpPr>
        <p:spPr>
          <a:xfrm>
            <a:off x="6457950" y="5752090"/>
            <a:ext cx="533400" cy="2944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A47935-AF0C-4EED-820B-C86D557750CE}"/>
              </a:ext>
            </a:extLst>
          </p:cNvPr>
          <p:cNvSpPr/>
          <p:nvPr/>
        </p:nvSpPr>
        <p:spPr>
          <a:xfrm>
            <a:off x="7227510" y="5751808"/>
            <a:ext cx="247234" cy="2944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86B39EB-7C9D-417D-A8EF-1263A7DE8D09}"/>
              </a:ext>
            </a:extLst>
          </p:cNvPr>
          <p:cNvSpPr/>
          <p:nvPr/>
        </p:nvSpPr>
        <p:spPr>
          <a:xfrm>
            <a:off x="6750158" y="3825348"/>
            <a:ext cx="91440" cy="9525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93C5C14-C3A4-4CD5-BB1B-C096785389B7}"/>
              </a:ext>
            </a:extLst>
          </p:cNvPr>
          <p:cNvCxnSpPr>
            <a:cxnSpLocks/>
            <a:stCxn id="18" idx="4"/>
            <a:endCxn id="15" idx="0"/>
          </p:cNvCxnSpPr>
          <p:nvPr/>
        </p:nvCxnSpPr>
        <p:spPr>
          <a:xfrm flipH="1">
            <a:off x="6724650" y="3920598"/>
            <a:ext cx="71228" cy="18314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CC8069B-10C4-4B69-9874-2D8DCB9A98D9}"/>
              </a:ext>
            </a:extLst>
          </p:cNvPr>
          <p:cNvCxnSpPr>
            <a:cxnSpLocks/>
          </p:cNvCxnSpPr>
          <p:nvPr/>
        </p:nvCxnSpPr>
        <p:spPr>
          <a:xfrm>
            <a:off x="6352583" y="2196938"/>
            <a:ext cx="0" cy="2580468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89D2930-7D7E-4AF5-8DEF-1DEF0796DEB4}"/>
              </a:ext>
            </a:extLst>
          </p:cNvPr>
          <p:cNvCxnSpPr>
            <a:cxnSpLocks/>
          </p:cNvCxnSpPr>
          <p:nvPr/>
        </p:nvCxnSpPr>
        <p:spPr>
          <a:xfrm>
            <a:off x="6352583" y="2675987"/>
            <a:ext cx="896696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ACCEA03-EFB6-4BD7-9BC1-760F2C6EDBDF}"/>
              </a:ext>
            </a:extLst>
          </p:cNvPr>
          <p:cNvSpPr txBox="1"/>
          <p:nvPr/>
        </p:nvSpPr>
        <p:spPr>
          <a:xfrm>
            <a:off x="6408528" y="2181799"/>
            <a:ext cx="784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Interval</a:t>
            </a:r>
          </a:p>
          <a:p>
            <a:pPr algn="ctr"/>
            <a:r>
              <a:rPr lang="en-US" sz="1200" dirty="0"/>
              <a:t># </a:t>
            </a:r>
            <a:r>
              <a:rPr lang="en-US" sz="1200" b="1" i="1" dirty="0"/>
              <a:t>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55485F2-62F8-4A8A-910D-F33D7FCCECA0}"/>
              </a:ext>
            </a:extLst>
          </p:cNvPr>
          <p:cNvCxnSpPr>
            <a:cxnSpLocks/>
          </p:cNvCxnSpPr>
          <p:nvPr/>
        </p:nvCxnSpPr>
        <p:spPr>
          <a:xfrm>
            <a:off x="7249278" y="2208508"/>
            <a:ext cx="0" cy="2580468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3F49832-1798-4FB6-A69A-E5AB24D110CE}"/>
              </a:ext>
            </a:extLst>
          </p:cNvPr>
          <p:cNvSpPr/>
          <p:nvPr/>
        </p:nvSpPr>
        <p:spPr>
          <a:xfrm>
            <a:off x="7209200" y="3260298"/>
            <a:ext cx="91440" cy="9525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B27C99-9F8F-4777-866B-2769B7FB1D98}"/>
              </a:ext>
            </a:extLst>
          </p:cNvPr>
          <p:cNvCxnSpPr>
            <a:cxnSpLocks/>
          </p:cNvCxnSpPr>
          <p:nvPr/>
        </p:nvCxnSpPr>
        <p:spPr>
          <a:xfrm>
            <a:off x="7258051" y="3355548"/>
            <a:ext cx="93076" cy="2402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3458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882" y="1424407"/>
            <a:ext cx="6100236" cy="6410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842140-566F-4E90-8A1F-9A75C5C21F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981"/>
          <a:stretch/>
        </p:blipFill>
        <p:spPr>
          <a:xfrm>
            <a:off x="1705438" y="4213585"/>
            <a:ext cx="6263412" cy="1882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1882" y="2145350"/>
            <a:ext cx="6387518" cy="15598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Simpson's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6AA13C-0BFA-46CA-9655-C4D1153C700E}"/>
              </a:ext>
            </a:extLst>
          </p:cNvPr>
          <p:cNvSpPr/>
          <p:nvPr/>
        </p:nvSpPr>
        <p:spPr>
          <a:xfrm>
            <a:off x="7327031" y="5564641"/>
            <a:ext cx="258097" cy="191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079CB94-C4E6-4825-B839-A96C929E3F27}"/>
              </a:ext>
            </a:extLst>
          </p:cNvPr>
          <p:cNvCxnSpPr>
            <a:cxnSpLocks/>
            <a:stCxn id="16" idx="0"/>
            <a:endCxn id="11" idx="3"/>
          </p:cNvCxnSpPr>
          <p:nvPr/>
        </p:nvCxnSpPr>
        <p:spPr>
          <a:xfrm rot="16200000" flipH="1">
            <a:off x="4656500" y="2731879"/>
            <a:ext cx="3272905" cy="2584349"/>
          </a:xfrm>
          <a:prstGeom prst="bentConnector4">
            <a:avLst>
              <a:gd name="adj1" fmla="val -6985"/>
              <a:gd name="adj2" fmla="val 12454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AB968DF-0AE2-4FAF-9BD5-0D963F5B3BBE}"/>
              </a:ext>
            </a:extLst>
          </p:cNvPr>
          <p:cNvSpPr/>
          <p:nvPr/>
        </p:nvSpPr>
        <p:spPr>
          <a:xfrm>
            <a:off x="3362632" y="2387601"/>
            <a:ext cx="3276293" cy="4159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5D36943-D46B-4E7E-98DA-685E25B6832E}"/>
                  </a:ext>
                </a:extLst>
              </p:cNvPr>
              <p:cNvSpPr txBox="1"/>
              <p:nvPr/>
            </p:nvSpPr>
            <p:spPr>
              <a:xfrm>
                <a:off x="2691580" y="2065449"/>
                <a:ext cx="1867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5D36943-D46B-4E7E-98DA-685E25B68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1580" y="2065449"/>
                <a:ext cx="186781" cy="276999"/>
              </a:xfrm>
              <a:prstGeom prst="rect">
                <a:avLst/>
              </a:prstGeom>
              <a:blipFill>
                <a:blip r:embed="rId6"/>
                <a:stretch>
                  <a:fillRect l="-20000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E668BD-F77A-464E-9DC0-E98681AA33B9}"/>
                  </a:ext>
                </a:extLst>
              </p:cNvPr>
              <p:cNvSpPr txBox="1"/>
              <p:nvPr/>
            </p:nvSpPr>
            <p:spPr>
              <a:xfrm>
                <a:off x="7123657" y="2065449"/>
                <a:ext cx="1867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E668BD-F77A-464E-9DC0-E98681AA3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657" y="2065449"/>
                <a:ext cx="186781" cy="276999"/>
              </a:xfrm>
              <a:prstGeom prst="rect">
                <a:avLst/>
              </a:prstGeom>
              <a:blipFill>
                <a:blip r:embed="rId7"/>
                <a:stretch>
                  <a:fillRect l="-30000" r="-3000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7FEDC342-60A2-416A-9CFB-F8B1402A2E5E}"/>
              </a:ext>
            </a:extLst>
          </p:cNvPr>
          <p:cNvSpPr/>
          <p:nvPr/>
        </p:nvSpPr>
        <p:spPr>
          <a:xfrm>
            <a:off x="2658590" y="2595563"/>
            <a:ext cx="276339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4FE399-9DF1-498A-A1A6-829B61A4664A}"/>
              </a:ext>
            </a:extLst>
          </p:cNvPr>
          <p:cNvSpPr/>
          <p:nvPr/>
        </p:nvSpPr>
        <p:spPr>
          <a:xfrm>
            <a:off x="3068365" y="4943189"/>
            <a:ext cx="412955" cy="2507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C61D3BFD-E464-4609-82A3-16846F77F71F}"/>
              </a:ext>
            </a:extLst>
          </p:cNvPr>
          <p:cNvCxnSpPr>
            <a:cxnSpLocks/>
            <a:stCxn id="23" idx="1"/>
            <a:endCxn id="24" idx="1"/>
          </p:cNvCxnSpPr>
          <p:nvPr/>
        </p:nvCxnSpPr>
        <p:spPr>
          <a:xfrm rot="10800000" flipH="1" flipV="1">
            <a:off x="2658589" y="2699544"/>
            <a:ext cx="409775" cy="2369006"/>
          </a:xfrm>
          <a:prstGeom prst="bentConnector3">
            <a:avLst>
              <a:gd name="adj1" fmla="val -11157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A0E4646-D467-45BF-84B0-B005531ED37F}"/>
              </a:ext>
            </a:extLst>
          </p:cNvPr>
          <p:cNvSpPr/>
          <p:nvPr/>
        </p:nvSpPr>
        <p:spPr>
          <a:xfrm>
            <a:off x="7083682" y="2595563"/>
            <a:ext cx="243349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7CF0BD8-A44D-4A7B-BD6F-D376D33B480A}"/>
              </a:ext>
            </a:extLst>
          </p:cNvPr>
          <p:cNvSpPr/>
          <p:nvPr/>
        </p:nvSpPr>
        <p:spPr>
          <a:xfrm>
            <a:off x="4034571" y="4930920"/>
            <a:ext cx="412955" cy="2507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9EF7E4AB-71C3-4A19-B3C9-56407FF1DBAC}"/>
              </a:ext>
            </a:extLst>
          </p:cNvPr>
          <p:cNvCxnSpPr>
            <a:cxnSpLocks/>
            <a:stCxn id="29" idx="3"/>
            <a:endCxn id="30" idx="3"/>
          </p:cNvCxnSpPr>
          <p:nvPr/>
        </p:nvCxnSpPr>
        <p:spPr>
          <a:xfrm flipH="1">
            <a:off x="4447526" y="2699544"/>
            <a:ext cx="2879505" cy="2356737"/>
          </a:xfrm>
          <a:prstGeom prst="bentConnector3">
            <a:avLst>
              <a:gd name="adj1" fmla="val -79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002B350-401B-4F7B-A543-F1BCFE47F1CD}"/>
              </a:ext>
            </a:extLst>
          </p:cNvPr>
          <p:cNvCxnSpPr/>
          <p:nvPr/>
        </p:nvCxnSpPr>
        <p:spPr>
          <a:xfrm>
            <a:off x="1816969" y="1984338"/>
            <a:ext cx="841618" cy="2343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20004F4-1043-457B-BFD9-122EF226464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1968910" y="1627299"/>
            <a:ext cx="5154747" cy="5766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D09129E-52B6-4D3D-AA2E-ADA1F214BD40}"/>
              </a:ext>
            </a:extLst>
          </p:cNvPr>
          <p:cNvSpPr/>
          <p:nvPr/>
        </p:nvSpPr>
        <p:spPr>
          <a:xfrm>
            <a:off x="2809568" y="1476025"/>
            <a:ext cx="412955" cy="641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F71392-10F0-4778-ADF2-818BA60734DF}"/>
              </a:ext>
            </a:extLst>
          </p:cNvPr>
          <p:cNvSpPr/>
          <p:nvPr/>
        </p:nvSpPr>
        <p:spPr>
          <a:xfrm>
            <a:off x="3068364" y="5675256"/>
            <a:ext cx="803088" cy="339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66693B0-CDEF-4D10-AC76-7FD49F0DD074}"/>
              </a:ext>
            </a:extLst>
          </p:cNvPr>
          <p:cNvCxnSpPr>
            <a:cxnSpLocks/>
            <a:stCxn id="5" idx="0"/>
            <a:endCxn id="7" idx="2"/>
          </p:cNvCxnSpPr>
          <p:nvPr/>
        </p:nvCxnSpPr>
        <p:spPr>
          <a:xfrm rot="16200000" flipH="1">
            <a:off x="973701" y="3518369"/>
            <a:ext cx="4538551" cy="453862"/>
          </a:xfrm>
          <a:prstGeom prst="bentConnector5">
            <a:avLst>
              <a:gd name="adj1" fmla="val -5037"/>
              <a:gd name="adj2" fmla="val -495554"/>
              <a:gd name="adj3" fmla="val 10503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01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20" grpId="0"/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B55E9D8-A9E8-4AF8-8591-31D41CBD0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731" y="3059800"/>
            <a:ext cx="5648535" cy="343307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7A08DC0-8896-4AB3-9523-91284BE3F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Using Simpson's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−120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+22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+2119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+1980ⅆ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7AFE28-22C0-4AAE-ABF1-A1942AF3BF35}"/>
                  </a:ext>
                </a:extLst>
              </p:cNvPr>
              <p:cNvSpPr txBox="1"/>
              <p:nvPr/>
            </p:nvSpPr>
            <p:spPr>
              <a:xfrm>
                <a:off x="2460202" y="3142580"/>
                <a:ext cx="422359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+9)(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+4)(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+1)(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−5)(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−11)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7AFE28-22C0-4AAE-ABF1-A1942AF3B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202" y="3142580"/>
                <a:ext cx="4223592" cy="307777"/>
              </a:xfrm>
              <a:prstGeom prst="rect">
                <a:avLst/>
              </a:prstGeom>
              <a:blipFill>
                <a:blip r:embed="rId5"/>
                <a:stretch>
                  <a:fillRect l="-1734" t="-4000" r="-1879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0053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8493CCC-31B5-4FFC-994D-4A3056F1B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Using Simpson's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23139" y="3299343"/>
                <a:ext cx="6103594" cy="978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−30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2119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+1980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begChr m:val="|"/>
                          <m:endChr m:val="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139" y="3299343"/>
                <a:ext cx="6103594" cy="9782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61428" y="1898925"/>
                <a:ext cx="5821145" cy="9275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−120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+22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+2119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+1980ⅆ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428" y="1898925"/>
                <a:ext cx="5821145" cy="9275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126780" y="4750416"/>
                <a:ext cx="5496313" cy="7087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−174744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−43550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−306482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−20432.13333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780" y="4750416"/>
                <a:ext cx="5496313" cy="708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668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simpsons_rule.py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Compare the percent error in the estimate of the integral provided by the </a:t>
            </a:r>
            <a:r>
              <a:rPr lang="en-US" sz="2400" b="1" dirty="0"/>
              <a:t>left-hand rule</a:t>
            </a:r>
            <a:r>
              <a:rPr lang="en-US" sz="2400" dirty="0"/>
              <a:t> vs. </a:t>
            </a:r>
            <a:r>
              <a:rPr lang="en-US" sz="2400" b="1" dirty="0"/>
              <a:t>Simpson’s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01" y="3482605"/>
            <a:ext cx="3488066" cy="20518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3A3C47-D7F0-45BC-92FE-BA0DD24EC5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481"/>
          <a:stretch/>
        </p:blipFill>
        <p:spPr>
          <a:xfrm>
            <a:off x="4791473" y="3014420"/>
            <a:ext cx="3952381" cy="1253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5DE073-DC9A-4804-B0EC-4EB91BCE7E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124"/>
          <a:stretch/>
        </p:blipFill>
        <p:spPr>
          <a:xfrm>
            <a:off x="4763820" y="4786526"/>
            <a:ext cx="3952381" cy="115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221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D1BA80-5A22-96B2-072D-1EA1E31F4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10" y="3552222"/>
            <a:ext cx="4471134" cy="2548374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simpsons_rule.py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4FE4C5-6672-4543-9AE8-9DDB8D24F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061" y="2546316"/>
            <a:ext cx="3080989" cy="20564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FC18F5-B59A-4A06-91F7-F771A78079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23"/>
          <a:stretch/>
        </p:blipFill>
        <p:spPr>
          <a:xfrm>
            <a:off x="599610" y="1795881"/>
            <a:ext cx="4448947" cy="15425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F5453B9-921B-41B2-8DBF-861A5CEA7946}"/>
              </a:ext>
            </a:extLst>
          </p:cNvPr>
          <p:cNvSpPr/>
          <p:nvPr/>
        </p:nvSpPr>
        <p:spPr>
          <a:xfrm>
            <a:off x="1687546" y="4727461"/>
            <a:ext cx="302341" cy="272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BE8B69-8BBD-4E74-97A1-2C9382515AB6}"/>
              </a:ext>
            </a:extLst>
          </p:cNvPr>
          <p:cNvSpPr/>
          <p:nvPr/>
        </p:nvSpPr>
        <p:spPr>
          <a:xfrm>
            <a:off x="656387" y="2536483"/>
            <a:ext cx="302341" cy="272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B5CB102-E188-4AC9-8DA8-30BA209DA1FD}"/>
              </a:ext>
            </a:extLst>
          </p:cNvPr>
          <p:cNvCxnSpPr>
            <a:stCxn id="9" idx="0"/>
            <a:endCxn id="12" idx="1"/>
          </p:cNvCxnSpPr>
          <p:nvPr/>
        </p:nvCxnSpPr>
        <p:spPr>
          <a:xfrm rot="16200000" flipV="1">
            <a:off x="220275" y="3109019"/>
            <a:ext cx="2054555" cy="1182330"/>
          </a:xfrm>
          <a:prstGeom prst="bentConnector4">
            <a:avLst>
              <a:gd name="adj1" fmla="val 46680"/>
              <a:gd name="adj2" fmla="val 11933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D18E1D2-A83F-4348-BBB5-E973BF28AA93}"/>
              </a:ext>
            </a:extLst>
          </p:cNvPr>
          <p:cNvSpPr/>
          <p:nvPr/>
        </p:nvSpPr>
        <p:spPr>
          <a:xfrm>
            <a:off x="2439249" y="5130342"/>
            <a:ext cx="302341" cy="272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40DA63-8079-4C3F-98DF-B1B8F2154182}"/>
              </a:ext>
            </a:extLst>
          </p:cNvPr>
          <p:cNvSpPr/>
          <p:nvPr/>
        </p:nvSpPr>
        <p:spPr>
          <a:xfrm>
            <a:off x="6494325" y="2607149"/>
            <a:ext cx="302341" cy="272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625BC2-C1F7-4C35-9649-9315BD7E2F91}"/>
              </a:ext>
            </a:extLst>
          </p:cNvPr>
          <p:cNvSpPr/>
          <p:nvPr/>
        </p:nvSpPr>
        <p:spPr>
          <a:xfrm>
            <a:off x="6437057" y="3150382"/>
            <a:ext cx="770072" cy="1880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F65274-6D2C-4C6A-A6FF-39A23E7A1458}"/>
              </a:ext>
            </a:extLst>
          </p:cNvPr>
          <p:cNvSpPr/>
          <p:nvPr/>
        </p:nvSpPr>
        <p:spPr>
          <a:xfrm>
            <a:off x="656387" y="1818722"/>
            <a:ext cx="651387" cy="1880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C24C6555-644F-4C87-B39C-0134DC97F731}"/>
              </a:ext>
            </a:extLst>
          </p:cNvPr>
          <p:cNvCxnSpPr>
            <a:stCxn id="16" idx="0"/>
            <a:endCxn id="17" idx="0"/>
          </p:cNvCxnSpPr>
          <p:nvPr/>
        </p:nvCxnSpPr>
        <p:spPr>
          <a:xfrm rot="5400000" flipH="1" flipV="1">
            <a:off x="3356362" y="1841208"/>
            <a:ext cx="2523193" cy="4055076"/>
          </a:xfrm>
          <a:prstGeom prst="bentConnector3">
            <a:avLst>
              <a:gd name="adj1" fmla="val 10906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98E3008-941D-4F59-B1B5-1066D9565338}"/>
              </a:ext>
            </a:extLst>
          </p:cNvPr>
          <p:cNvCxnSpPr>
            <a:stCxn id="18" idx="3"/>
            <a:endCxn id="19" idx="0"/>
          </p:cNvCxnSpPr>
          <p:nvPr/>
        </p:nvCxnSpPr>
        <p:spPr>
          <a:xfrm flipH="1" flipV="1">
            <a:off x="982081" y="1818722"/>
            <a:ext cx="6225048" cy="1425697"/>
          </a:xfrm>
          <a:prstGeom prst="bentConnector4">
            <a:avLst>
              <a:gd name="adj1" fmla="val -3672"/>
              <a:gd name="adj2" fmla="val 11603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7B4D110-4A2B-482C-A76E-DC3019F11E98}"/>
              </a:ext>
            </a:extLst>
          </p:cNvPr>
          <p:cNvSpPr txBox="1"/>
          <p:nvPr/>
        </p:nvSpPr>
        <p:spPr>
          <a:xfrm>
            <a:off x="5664728" y="4962831"/>
            <a:ext cx="28898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Python we often pass a "function" name as a parameter so a separate function can then call it</a:t>
            </a:r>
          </a:p>
        </p:txBody>
      </p:sp>
    </p:spTree>
    <p:extLst>
      <p:ext uri="{BB962C8B-B14F-4D97-AF65-F5344CB8AC3E}">
        <p14:creationId xmlns:p14="http://schemas.microsoft.com/office/powerpoint/2010/main" val="358645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B41597-C84C-667D-B472-758B6954E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323" y="1924666"/>
            <a:ext cx="5876190" cy="2400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9AEF998-D34C-4714-A01B-EA1143FEB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simpsons_rule.py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593740" y="4091903"/>
            <a:ext cx="1787729" cy="195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FC3727-DA25-4C66-9D36-16AD90A4E7A4}"/>
              </a:ext>
            </a:extLst>
          </p:cNvPr>
          <p:cNvSpPr txBox="1"/>
          <p:nvPr/>
        </p:nvSpPr>
        <p:spPr>
          <a:xfrm>
            <a:off x="3219806" y="5056415"/>
            <a:ext cx="2757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Sometimes dealing with a tiny bit more complexity is more than worth it!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5ED2A9-EC43-40A0-8B98-0F16AED450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481"/>
          <a:stretch/>
        </p:blipFill>
        <p:spPr>
          <a:xfrm>
            <a:off x="427797" y="5092116"/>
            <a:ext cx="2685959" cy="8519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920599-21D8-4C03-ABAB-0992F4E8F3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124"/>
          <a:stretch/>
        </p:blipFill>
        <p:spPr>
          <a:xfrm>
            <a:off x="6083804" y="5122660"/>
            <a:ext cx="2700346" cy="79084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8EBD0C5-AF30-44A3-8AFE-8EE78CD0F02D}"/>
              </a:ext>
            </a:extLst>
          </p:cNvPr>
          <p:cNvSpPr/>
          <p:nvPr/>
        </p:nvSpPr>
        <p:spPr>
          <a:xfrm>
            <a:off x="3593740" y="3378544"/>
            <a:ext cx="1787729" cy="195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2B78128B-5C42-BB04-3410-5670937D9A25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 rot="5400000">
            <a:off x="2370071" y="2974582"/>
            <a:ext cx="1518240" cy="2716828"/>
          </a:xfrm>
          <a:prstGeom prst="bentConnector3">
            <a:avLst>
              <a:gd name="adj1" fmla="val 1050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5EBFC94-DC76-7D72-820F-EF2961B53439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 rot="16200000" flipH="1">
            <a:off x="5543079" y="3231761"/>
            <a:ext cx="835425" cy="294637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12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81372C-13C8-47BC-9A02-9BD0DC298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569" y="1372819"/>
            <a:ext cx="6556859" cy="49835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993922" y="714058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https://www.scipy.org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637536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7288BC-A78A-4302-9C96-4B66E1E55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523" y="1372819"/>
            <a:ext cx="6561905" cy="49333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993922" y="714058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https://www.scipy.org</a:t>
            </a:r>
            <a:r>
              <a:rPr lang="en-US" dirty="0"/>
              <a:t>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199133-685F-4A72-9C2C-058BCC15A682}"/>
              </a:ext>
            </a:extLst>
          </p:cNvPr>
          <p:cNvSpPr/>
          <p:nvPr/>
        </p:nvSpPr>
        <p:spPr>
          <a:xfrm>
            <a:off x="1703438" y="3502742"/>
            <a:ext cx="1710814" cy="250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49FB18-3BBF-4666-8B9C-D0CC49A2883B}"/>
              </a:ext>
            </a:extLst>
          </p:cNvPr>
          <p:cNvSpPr/>
          <p:nvPr/>
        </p:nvSpPr>
        <p:spPr>
          <a:xfrm>
            <a:off x="3227438" y="2693194"/>
            <a:ext cx="621891" cy="2687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E296B5-AB96-4475-8F60-88EE10055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359" y="3059104"/>
            <a:ext cx="8369283" cy="16738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494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Area of a Unit Circle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Estimate the area of a </a:t>
            </a:r>
            <a:r>
              <a:rPr lang="en-US" sz="2400" b="1" dirty="0">
                <a:solidFill>
                  <a:srgbClr val="00B050"/>
                </a:solidFill>
              </a:rPr>
              <a:t>unit circle </a:t>
            </a:r>
            <a:r>
              <a:rPr lang="en-US" sz="2400" dirty="0"/>
              <a:t>centered at the origin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using this integrand based upon its conic section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013496" y="2749889"/>
                <a:ext cx="3117007" cy="1112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=4</m:t>
                      </m:r>
                      <m:nary>
                        <m:naryPr>
                          <m:limLoc m:val="undOvr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3496" y="2749889"/>
                <a:ext cx="3117007" cy="11122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48" y="4087678"/>
            <a:ext cx="2105025" cy="2085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900" y="4130540"/>
            <a:ext cx="257175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07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Important Python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Using an asterisk </a:t>
            </a:r>
            <a:r>
              <a:rPr lang="en-US" sz="2400" b="1" dirty="0"/>
              <a:t>*</a:t>
            </a:r>
            <a:r>
              <a:rPr lang="en-US" sz="2400" dirty="0"/>
              <a:t> </a:t>
            </a:r>
            <a:r>
              <a:rPr lang="en-US" sz="2000" dirty="0"/>
              <a:t>(fully unpack an iterable sequence type)</a:t>
            </a:r>
          </a:p>
          <a:p>
            <a:r>
              <a:rPr lang="en-US" sz="2400" dirty="0"/>
              <a:t>Context managers (</a:t>
            </a:r>
            <a:r>
              <a:rPr lang="en-US" sz="2400" b="1" dirty="0">
                <a:solidFill>
                  <a:srgbClr val="00B050"/>
                </a:solidFill>
              </a:rPr>
              <a:t>with</a:t>
            </a:r>
            <a:r>
              <a:rPr lang="en-US" sz="2400" dirty="0"/>
              <a:t>) for data file input/output</a:t>
            </a:r>
          </a:p>
          <a:p>
            <a:r>
              <a:rPr lang="en-US" sz="2400" dirty="0"/>
              <a:t>Flow control: </a:t>
            </a:r>
            <a:r>
              <a:rPr lang="en-US" sz="2400" b="1" dirty="0">
                <a:solidFill>
                  <a:srgbClr val="7030A0"/>
                </a:solidFill>
              </a:rPr>
              <a:t>pass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0070C0"/>
                </a:solidFill>
              </a:rPr>
              <a:t>break</a:t>
            </a:r>
            <a:r>
              <a:rPr lang="en-US" sz="2400" dirty="0"/>
              <a:t>, </a:t>
            </a:r>
            <a:r>
              <a:rPr lang="en-US" sz="2400" b="1" dirty="0"/>
              <a:t>continue</a:t>
            </a:r>
          </a:p>
          <a:p>
            <a:r>
              <a:rPr lang="en-US" sz="2400" dirty="0"/>
              <a:t>Function </a:t>
            </a:r>
            <a:r>
              <a:rPr lang="en-US" sz="2400" b="1" dirty="0">
                <a:solidFill>
                  <a:srgbClr val="FF0000"/>
                </a:solidFill>
              </a:rPr>
              <a:t>parameters</a:t>
            </a:r>
            <a:r>
              <a:rPr lang="en-US" sz="2400" dirty="0"/>
              <a:t> </a:t>
            </a:r>
            <a:r>
              <a:rPr lang="en-US" sz="2000" dirty="0"/>
              <a:t>(positional, /, * , defaults, *</a:t>
            </a:r>
            <a:r>
              <a:rPr lang="en-US" sz="2000" dirty="0" err="1"/>
              <a:t>args</a:t>
            </a:r>
            <a:r>
              <a:rPr lang="en-US" sz="2000" dirty="0"/>
              <a:t>, **kwargs)</a:t>
            </a:r>
            <a:endParaRPr lang="en-US" sz="2400" dirty="0"/>
          </a:p>
          <a:p>
            <a:r>
              <a:rPr lang="en-US" sz="2400" dirty="0"/>
              <a:t>Strings &amp; Unicode </a:t>
            </a:r>
            <a:r>
              <a:rPr lang="en-US" sz="2000" dirty="0"/>
              <a:t>(ASCII vs. UTF-8, </a:t>
            </a:r>
            <a:r>
              <a:rPr lang="en-US" sz="2000" b="1" dirty="0">
                <a:solidFill>
                  <a:srgbClr val="0070C0"/>
                </a:solidFill>
              </a:rPr>
              <a:t>bytes</a:t>
            </a:r>
            <a:r>
              <a:rPr lang="en-US" sz="2000" dirty="0"/>
              <a:t> vs. </a:t>
            </a:r>
            <a:r>
              <a:rPr lang="en-US" sz="2000" b="1" dirty="0">
                <a:solidFill>
                  <a:srgbClr val="0070C0"/>
                </a:solidFill>
              </a:rPr>
              <a:t>bytearray</a:t>
            </a:r>
            <a:r>
              <a:rPr lang="en-US" sz="2000" dirty="0"/>
              <a:t>) </a:t>
            </a:r>
          </a:p>
          <a:p>
            <a:r>
              <a:rPr lang="en-US" sz="2400" dirty="0"/>
              <a:t>Lambda (anonymous) functions </a:t>
            </a:r>
            <a:r>
              <a:rPr lang="en-US" sz="2000" dirty="0"/>
              <a:t>(single expression, </a:t>
            </a:r>
            <a:r>
              <a:rPr lang="en-US" sz="2000" b="1" dirty="0"/>
              <a:t>map</a:t>
            </a:r>
            <a:r>
              <a:rPr lang="en-US" sz="2000" dirty="0"/>
              <a:t>/</a:t>
            </a:r>
            <a:r>
              <a:rPr lang="en-US" sz="2000" b="1" dirty="0"/>
              <a:t>filter</a:t>
            </a:r>
            <a:r>
              <a:rPr lang="en-US" sz="2000" dirty="0"/>
              <a:t>)</a:t>
            </a:r>
            <a:r>
              <a:rPr lang="en-US" sz="2400" dirty="0"/>
              <a:t> </a:t>
            </a:r>
          </a:p>
          <a:p>
            <a:r>
              <a:rPr lang="en-US" sz="2400" dirty="0"/>
              <a:t>Function </a:t>
            </a:r>
            <a:r>
              <a:rPr lang="en-US" sz="2400" b="1" dirty="0">
                <a:solidFill>
                  <a:srgbClr val="FF0000"/>
                </a:solidFill>
              </a:rPr>
              <a:t>currying</a:t>
            </a:r>
            <a:r>
              <a:rPr lang="en-US" sz="2400" dirty="0"/>
              <a:t> </a:t>
            </a:r>
            <a:r>
              <a:rPr lang="en-US" sz="2000" dirty="0"/>
              <a:t>(functions as parameters to other functions)</a:t>
            </a:r>
            <a:endParaRPr lang="en-US" sz="2400" dirty="0"/>
          </a:p>
          <a:p>
            <a:r>
              <a:rPr lang="en-US" sz="2400" dirty="0"/>
              <a:t>Decorators </a:t>
            </a:r>
            <a:r>
              <a:rPr lang="en-US" sz="2000" dirty="0"/>
              <a:t>(</a:t>
            </a:r>
            <a:r>
              <a:rPr lang="en-US" sz="2000" b="1" dirty="0">
                <a:solidFill>
                  <a:srgbClr val="7030A0"/>
                </a:solidFill>
              </a:rPr>
              <a:t>@njit</a:t>
            </a:r>
            <a:r>
              <a:rPr lang="en-US" sz="2000" dirty="0"/>
              <a:t>, etc.)</a:t>
            </a:r>
            <a:endParaRPr lang="en-US" sz="2400" dirty="0"/>
          </a:p>
          <a:p>
            <a:r>
              <a:rPr lang="en-US" sz="2400" dirty="0"/>
              <a:t>Exception Handling </a:t>
            </a:r>
            <a:r>
              <a:rPr lang="en-US" sz="2000" dirty="0"/>
              <a:t>(try, except, else, finally)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3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98346C1-DE3D-4644-BFE8-9690F88E8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389" y="4920169"/>
            <a:ext cx="2170521" cy="155961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255025" y="790109"/>
                <a:ext cx="3117007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=4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025" y="790109"/>
                <a:ext cx="3117007" cy="9687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6DACE4-A1A6-4029-A707-BD6DB89FA0E8}"/>
                  </a:ext>
                </a:extLst>
              </p:cNvPr>
              <p:cNvSpPr txBox="1"/>
              <p:nvPr/>
            </p:nvSpPr>
            <p:spPr>
              <a:xfrm>
                <a:off x="2255025" y="1875730"/>
                <a:ext cx="4909356" cy="5581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6DACE4-A1A6-4029-A707-BD6DB89FA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025" y="1875730"/>
                <a:ext cx="4909356" cy="5581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AD945D-25DE-406A-B241-BB40D093332F}"/>
                  </a:ext>
                </a:extLst>
              </p:cNvPr>
              <p:cNvSpPr txBox="1"/>
              <p:nvPr/>
            </p:nvSpPr>
            <p:spPr>
              <a:xfrm>
                <a:off x="2305944" y="4244119"/>
                <a:ext cx="4921219" cy="5581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AD945D-25DE-406A-B241-BB40D0933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944" y="4244119"/>
                <a:ext cx="4921219" cy="5581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78DB6D-A72A-4BEA-93D5-E7A1675A8234}"/>
                  </a:ext>
                </a:extLst>
              </p:cNvPr>
              <p:cNvSpPr txBox="1"/>
              <p:nvPr/>
            </p:nvSpPr>
            <p:spPr>
              <a:xfrm>
                <a:off x="2305944" y="4992972"/>
                <a:ext cx="4351127" cy="559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78DB6D-A72A-4BEA-93D5-E7A1675A8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944" y="4992972"/>
                <a:ext cx="4351127" cy="5593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2200CE-BE46-482A-BA93-7B48035A3BB0}"/>
                  </a:ext>
                </a:extLst>
              </p:cNvPr>
              <p:cNvSpPr txBox="1"/>
              <p:nvPr/>
            </p:nvSpPr>
            <p:spPr>
              <a:xfrm>
                <a:off x="2305944" y="5784797"/>
                <a:ext cx="2395912" cy="6276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2200CE-BE46-482A-BA93-7B48035A3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944" y="5784797"/>
                <a:ext cx="2395912" cy="6276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A969D1-5BD8-4F4A-9D69-3F9FF79857C1}"/>
              </a:ext>
            </a:extLst>
          </p:cNvPr>
          <p:cNvCxnSpPr/>
          <p:nvPr/>
        </p:nvCxnSpPr>
        <p:spPr>
          <a:xfrm>
            <a:off x="1991032" y="2691581"/>
            <a:ext cx="518521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CD06C23-2BD2-4AE0-B583-4C15AE412950}"/>
                  </a:ext>
                </a:extLst>
              </p:cNvPr>
              <p:cNvSpPr/>
              <p:nvPr/>
            </p:nvSpPr>
            <p:spPr>
              <a:xfrm>
                <a:off x="3344689" y="2837779"/>
                <a:ext cx="2273636" cy="12045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4</m:t>
                      </m:r>
                      <m:nary>
                        <m:naryPr>
                          <m:limLoc m:val="undOvr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CD06C23-2BD2-4AE0-B583-4C15AE4129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689" y="2837779"/>
                <a:ext cx="2273636" cy="12045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1D5451A9-00E5-42F9-8F77-A734658179AE}"/>
              </a:ext>
            </a:extLst>
          </p:cNvPr>
          <p:cNvCxnSpPr>
            <a:cxnSpLocks/>
            <a:endCxn id="14" idx="1"/>
          </p:cNvCxnSpPr>
          <p:nvPr/>
        </p:nvCxnSpPr>
        <p:spPr>
          <a:xfrm rot="10800000" flipV="1">
            <a:off x="2305945" y="3918636"/>
            <a:ext cx="1373431" cy="604566"/>
          </a:xfrm>
          <a:prstGeom prst="bentConnector3">
            <a:avLst>
              <a:gd name="adj1" fmla="val 11664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7F08AE2B-F633-4AD5-BF94-180A40A2734E}"/>
              </a:ext>
            </a:extLst>
          </p:cNvPr>
          <p:cNvCxnSpPr>
            <a:cxnSpLocks/>
            <a:stCxn id="18" idx="1"/>
            <a:endCxn id="15" idx="1"/>
          </p:cNvCxnSpPr>
          <p:nvPr/>
        </p:nvCxnSpPr>
        <p:spPr>
          <a:xfrm rot="10800000" flipV="1">
            <a:off x="2305945" y="3007574"/>
            <a:ext cx="1480583" cy="2265058"/>
          </a:xfrm>
          <a:prstGeom prst="bentConnector3">
            <a:avLst>
              <a:gd name="adj1" fmla="val 14935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4585EEE-041E-45B2-B9FB-C504986B6D2E}"/>
              </a:ext>
            </a:extLst>
          </p:cNvPr>
          <p:cNvSpPr/>
          <p:nvPr/>
        </p:nvSpPr>
        <p:spPr>
          <a:xfrm>
            <a:off x="3679371" y="3783842"/>
            <a:ext cx="173492" cy="2695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E520CB8-5D5E-4562-9401-892069FB1DD7}"/>
              </a:ext>
            </a:extLst>
          </p:cNvPr>
          <p:cNvSpPr/>
          <p:nvPr/>
        </p:nvSpPr>
        <p:spPr>
          <a:xfrm>
            <a:off x="3786527" y="2872779"/>
            <a:ext cx="173492" cy="2695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7" grpId="0"/>
      <p:bldP spid="5" grpId="0" animBg="1"/>
      <p:bldP spid="1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circle_area.py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09D42E-C4FE-71FC-B61B-52304CA27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376" y="1507018"/>
            <a:ext cx="5191248" cy="521445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46F9BB6-A956-F902-B0FE-BF7965ED79D6}"/>
              </a:ext>
            </a:extLst>
          </p:cNvPr>
          <p:cNvGrpSpPr/>
          <p:nvPr/>
        </p:nvGrpSpPr>
        <p:grpSpPr>
          <a:xfrm>
            <a:off x="2884388" y="1507493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DF645C6-F304-90E4-A67D-B6CB30E3A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73BFAD6-1870-5359-24A7-86778E1BDDC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1676D7-6EB2-0A1C-865F-AE7ECA9B254C}"/>
              </a:ext>
            </a:extLst>
          </p:cNvPr>
          <p:cNvGrpSpPr/>
          <p:nvPr/>
        </p:nvGrpSpPr>
        <p:grpSpPr>
          <a:xfrm>
            <a:off x="6688651" y="2980823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749BF0C-9169-7722-FFC4-F0019DE7F5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5BA3142-0835-1D8E-C13A-BD801555A82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422DB76-B84A-A008-87B7-4FAEEF93CAB2}"/>
              </a:ext>
            </a:extLst>
          </p:cNvPr>
          <p:cNvGrpSpPr/>
          <p:nvPr/>
        </p:nvGrpSpPr>
        <p:grpSpPr>
          <a:xfrm>
            <a:off x="5474446" y="3618650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C55948-7DF2-5FF2-2B8C-1B3BC2BDA84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7746C0A-19A2-6617-2022-1DAE296BB8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0ABC7F-95BC-512E-8B2A-641A907E35BE}"/>
              </a:ext>
            </a:extLst>
          </p:cNvPr>
          <p:cNvGrpSpPr/>
          <p:nvPr/>
        </p:nvGrpSpPr>
        <p:grpSpPr>
          <a:xfrm>
            <a:off x="5362019" y="5318896"/>
            <a:ext cx="1064340" cy="369332"/>
            <a:chOff x="3647644" y="5421073"/>
            <a:chExt cx="1064340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AE889C-5D86-40DF-6613-C6827989004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07808A9-0AB0-1E46-85C9-61BED62089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051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9161EB-90E4-F95F-6842-25FAB2426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38" y="1480161"/>
            <a:ext cx="7609524" cy="4876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circle_area.py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6F9BB6-A956-F902-B0FE-BF7965ED79D6}"/>
              </a:ext>
            </a:extLst>
          </p:cNvPr>
          <p:cNvGrpSpPr/>
          <p:nvPr/>
        </p:nvGrpSpPr>
        <p:grpSpPr>
          <a:xfrm>
            <a:off x="2607070" y="1758622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DF645C6-F304-90E4-A67D-B6CB30E3A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73BFAD6-1870-5359-24A7-86778E1BDDC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0ADB1D-1948-F9B5-0C13-5E13A92D21BA}"/>
                  </a:ext>
                </a:extLst>
              </p:cNvPr>
              <p:cNvSpPr txBox="1"/>
              <p:nvPr/>
            </p:nvSpPr>
            <p:spPr>
              <a:xfrm>
                <a:off x="6108965" y="1633122"/>
                <a:ext cx="2081787" cy="7415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=4</m:t>
                      </m:r>
                      <m:nary>
                        <m:naryPr>
                          <m:limLoc m:val="undOvr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0ADB1D-1948-F9B5-0C13-5E13A92D2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965" y="1633122"/>
                <a:ext cx="2081787" cy="7415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33FD2E00-B0F3-2FB9-FE09-EE0B1903CCA8}"/>
              </a:ext>
            </a:extLst>
          </p:cNvPr>
          <p:cNvGrpSpPr/>
          <p:nvPr/>
        </p:nvGrpSpPr>
        <p:grpSpPr>
          <a:xfrm>
            <a:off x="3445309" y="2082984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B66ACE9-A6D6-504A-1968-C01020145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1A20F4-9D49-3E5E-1BB2-02891A2E82E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70D144-6EB4-9918-7483-B8182A08DED8}"/>
              </a:ext>
            </a:extLst>
          </p:cNvPr>
          <p:cNvGrpSpPr/>
          <p:nvPr/>
        </p:nvGrpSpPr>
        <p:grpSpPr>
          <a:xfrm>
            <a:off x="3796421" y="3173546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F0C194-BA07-9081-F3B1-ACBFAC7F4B8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15C38A2-1FC4-F4C3-9237-E5B7A2DF3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CE60DA-3C08-77FF-8B46-2E418E53DA8C}"/>
              </a:ext>
            </a:extLst>
          </p:cNvPr>
          <p:cNvGrpSpPr/>
          <p:nvPr/>
        </p:nvGrpSpPr>
        <p:grpSpPr>
          <a:xfrm>
            <a:off x="5695163" y="3846349"/>
            <a:ext cx="1064340" cy="369332"/>
            <a:chOff x="3647644" y="5421073"/>
            <a:chExt cx="1064340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90B5D04-CE94-B8B7-5E02-796123F1900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9BDA2D7-B04E-F6BD-8699-821034BFAD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CD1BD49-E646-567A-86B1-97C31E26031B}"/>
              </a:ext>
            </a:extLst>
          </p:cNvPr>
          <p:cNvGrpSpPr/>
          <p:nvPr/>
        </p:nvGrpSpPr>
        <p:grpSpPr>
          <a:xfrm>
            <a:off x="7701348" y="4264108"/>
            <a:ext cx="1068643" cy="369332"/>
            <a:chOff x="3647644" y="5359159"/>
            <a:chExt cx="1068643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3B4C4B-1420-0437-DD93-A613605F243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FD5BF6F-2071-23A6-305B-FB199EAD67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E36C892-DFB8-5BBC-9FD0-B77C0943158D}"/>
              </a:ext>
            </a:extLst>
          </p:cNvPr>
          <p:cNvSpPr/>
          <p:nvPr/>
        </p:nvSpPr>
        <p:spPr>
          <a:xfrm>
            <a:off x="3617119" y="4349177"/>
            <a:ext cx="325294" cy="20139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74B9460-9A51-0DC8-BD16-71E643CEFFBD}"/>
              </a:ext>
            </a:extLst>
          </p:cNvPr>
          <p:cNvGrpSpPr/>
          <p:nvPr/>
        </p:nvGrpSpPr>
        <p:grpSpPr>
          <a:xfrm>
            <a:off x="6123932" y="4700066"/>
            <a:ext cx="1076632" cy="369332"/>
            <a:chOff x="2157212" y="5356391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7EA6476-576A-1673-965F-2CBD71C6F60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185EF9B-4945-8BB6-A43C-B32C5F0D50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58FAB3-BAEC-393C-1874-8126BC03F62C}"/>
              </a:ext>
            </a:extLst>
          </p:cNvPr>
          <p:cNvGrpSpPr/>
          <p:nvPr/>
        </p:nvGrpSpPr>
        <p:grpSpPr>
          <a:xfrm>
            <a:off x="5833568" y="5561898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D9A9FEE-6D4B-59E7-4BE7-E6F76BFBBD5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8E9A20C-BB65-9D5F-221A-3CC5675852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18E6C079-F0FB-3D47-887F-A1CBF7180DB9}"/>
              </a:ext>
            </a:extLst>
          </p:cNvPr>
          <p:cNvSpPr/>
          <p:nvPr/>
        </p:nvSpPr>
        <p:spPr>
          <a:xfrm>
            <a:off x="2885099" y="5645868"/>
            <a:ext cx="1844297" cy="20139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15BCE36-286D-4F28-4333-6FCB8E676CDE}"/>
              </a:ext>
            </a:extLst>
          </p:cNvPr>
          <p:cNvCxnSpPr/>
          <p:nvPr/>
        </p:nvCxnSpPr>
        <p:spPr>
          <a:xfrm>
            <a:off x="5632163" y="5403954"/>
            <a:ext cx="0" cy="24191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3B3F194-4C1D-20DD-D528-E7B21C0A27CA}"/>
              </a:ext>
            </a:extLst>
          </p:cNvPr>
          <p:cNvSpPr/>
          <p:nvPr/>
        </p:nvSpPr>
        <p:spPr>
          <a:xfrm>
            <a:off x="5798637" y="4345310"/>
            <a:ext cx="960865" cy="20139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7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28" grpId="0" animBg="1"/>
      <p:bldP spid="3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34C376-1BAC-C209-BD53-EF01A7118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86" y="1707489"/>
            <a:ext cx="7866628" cy="26662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circle_area.py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3D4043-E4D7-F9CC-0E59-24DE6ACE0CAB}"/>
              </a:ext>
            </a:extLst>
          </p:cNvPr>
          <p:cNvSpPr/>
          <p:nvPr/>
        </p:nvSpPr>
        <p:spPr>
          <a:xfrm>
            <a:off x="2747963" y="2679005"/>
            <a:ext cx="1981200" cy="225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20C9E4-0E8E-F470-23DA-F809D2816240}"/>
              </a:ext>
            </a:extLst>
          </p:cNvPr>
          <p:cNvSpPr txBox="1"/>
          <p:nvPr/>
        </p:nvSpPr>
        <p:spPr>
          <a:xfrm>
            <a:off x="2698230" y="4886740"/>
            <a:ext cx="3747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SciPy uses a high-order </a:t>
            </a:r>
            <a:r>
              <a:rPr lang="en-US" sz="2000" b="1" dirty="0">
                <a:solidFill>
                  <a:srgbClr val="7030A0"/>
                </a:solidFill>
              </a:rPr>
              <a:t>adaptive</a:t>
            </a:r>
            <a:r>
              <a:rPr lang="en-US" sz="2000" dirty="0">
                <a:solidFill>
                  <a:srgbClr val="7030A0"/>
                </a:solidFill>
              </a:rPr>
              <a:t> Gaussian quadrature algorithm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96A207-F0A7-A960-35E9-5EFD44704258}"/>
              </a:ext>
            </a:extLst>
          </p:cNvPr>
          <p:cNvSpPr/>
          <p:nvPr/>
        </p:nvSpPr>
        <p:spPr>
          <a:xfrm>
            <a:off x="2747963" y="3405185"/>
            <a:ext cx="1981200" cy="22512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C546E5-3DA3-3A1C-0313-DEF11A98298B}"/>
              </a:ext>
            </a:extLst>
          </p:cNvPr>
          <p:cNvSpPr/>
          <p:nvPr/>
        </p:nvSpPr>
        <p:spPr>
          <a:xfrm>
            <a:off x="2747963" y="4126602"/>
            <a:ext cx="1981200" cy="22512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9948970-C6D9-3D23-1F84-3CE21DA24BE7}"/>
                  </a:ext>
                </a:extLst>
              </p:cNvPr>
              <p:cNvSpPr/>
              <p:nvPr/>
            </p:nvSpPr>
            <p:spPr>
              <a:xfrm>
                <a:off x="6095384" y="2093159"/>
                <a:ext cx="2199577" cy="92653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4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9948970-C6D9-3D23-1F84-3CE21DA24B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384" y="2093159"/>
                <a:ext cx="2199577" cy="9265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8626C159-6383-2DA4-6E81-759436654BA1}"/>
              </a:ext>
            </a:extLst>
          </p:cNvPr>
          <p:cNvSpPr/>
          <p:nvPr/>
        </p:nvSpPr>
        <p:spPr>
          <a:xfrm>
            <a:off x="2747963" y="1965609"/>
            <a:ext cx="1981200" cy="22512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71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6" grpId="0" animBg="1"/>
      <p:bldP spid="8" grpId="0" animBg="1"/>
      <p:bldP spid="10" grpId="0" animBg="1"/>
      <p:bldP spid="1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23C9C9B0-CFE7-48FF-A537-AC329D9E5890}"/>
              </a:ext>
            </a:extLst>
          </p:cNvPr>
          <p:cNvSpPr txBox="1"/>
          <p:nvPr/>
        </p:nvSpPr>
        <p:spPr>
          <a:xfrm>
            <a:off x="2133540" y="629107"/>
            <a:ext cx="4876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Cumulative Distribution Function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/>
              <p:nvPr/>
            </p:nvSpPr>
            <p:spPr>
              <a:xfrm>
                <a:off x="1857037" y="1401142"/>
                <a:ext cx="542992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Estimate the probability that a normally distributed random variable will fall within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dirty="0"/>
                  <a:t> the first standard deviation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en-US" dirty="0"/>
                  <a:t> of its mean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037" y="1401142"/>
                <a:ext cx="5429927" cy="923330"/>
              </a:xfrm>
              <a:prstGeom prst="rect">
                <a:avLst/>
              </a:prstGeom>
              <a:blipFill>
                <a:blip r:embed="rId2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E4ACD67-8F73-4E8F-8AA2-FD5FAB231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106" y="2827678"/>
            <a:ext cx="4638675" cy="25812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39E170-01ED-4027-8210-FD40113F39D9}"/>
              </a:ext>
            </a:extLst>
          </p:cNvPr>
          <p:cNvSpPr txBox="1"/>
          <p:nvPr/>
        </p:nvSpPr>
        <p:spPr>
          <a:xfrm>
            <a:off x="4756355" y="3179312"/>
            <a:ext cx="35105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The integral (the area under the curve) of a probability distribution function (PDF) indicates the probability an observation will fall within that interval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E85B07E-B446-4808-8881-35D689C4B00C}"/>
              </a:ext>
            </a:extLst>
          </p:cNvPr>
          <p:cNvCxnSpPr/>
          <p:nvPr/>
        </p:nvCxnSpPr>
        <p:spPr>
          <a:xfrm>
            <a:off x="2626702" y="4311746"/>
            <a:ext cx="970671" cy="0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E784AE7-9CFB-4E16-BAE4-5E41A3B768A5}"/>
              </a:ext>
            </a:extLst>
          </p:cNvPr>
          <p:cNvSpPr txBox="1"/>
          <p:nvPr/>
        </p:nvSpPr>
        <p:spPr>
          <a:xfrm>
            <a:off x="1186119" y="5869438"/>
            <a:ext cx="6771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Assume we have a </a:t>
            </a:r>
            <a:r>
              <a:rPr lang="en-US" b="1" dirty="0"/>
              <a:t>standard normal </a:t>
            </a:r>
            <a:r>
              <a:rPr lang="en-US" dirty="0"/>
              <a:t>distribution for this problem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B7E4F0F-2879-4801-BFAB-282A7D3C604C}"/>
              </a:ext>
            </a:extLst>
          </p:cNvPr>
          <p:cNvCxnSpPr>
            <a:cxnSpLocks/>
          </p:cNvCxnSpPr>
          <p:nvPr/>
        </p:nvCxnSpPr>
        <p:spPr>
          <a:xfrm flipV="1">
            <a:off x="3112037" y="3594296"/>
            <a:ext cx="1563202" cy="717451"/>
          </a:xfrm>
          <a:prstGeom prst="bentConnector3">
            <a:avLst>
              <a:gd name="adj1" fmla="val 754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1374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160EF41-9C92-2DE0-2210-BCF2DEBCD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641" y="2265130"/>
            <a:ext cx="5264066" cy="23822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DC0269-A653-41AB-B5AA-9B2BF61A6A44}"/>
                  </a:ext>
                </a:extLst>
              </p:cNvPr>
              <p:cNvSpPr txBox="1"/>
              <p:nvPr/>
            </p:nvSpPr>
            <p:spPr>
              <a:xfrm>
                <a:off x="745613" y="3564802"/>
                <a:ext cx="2234843" cy="6165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DC0269-A653-41AB-B5AA-9B2BF61A6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13" y="3564802"/>
                <a:ext cx="2234843" cy="616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896631-DECE-48DD-BA4A-37F107D736C4}"/>
                  </a:ext>
                </a:extLst>
              </p:cNvPr>
              <p:cNvSpPr txBox="1"/>
              <p:nvPr/>
            </p:nvSpPr>
            <p:spPr>
              <a:xfrm>
                <a:off x="135515" y="2113536"/>
                <a:ext cx="345503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Using the scipy quadrature function, estimate the area under the </a:t>
                </a:r>
                <a:r>
                  <a:rPr lang="en-US" b="1" dirty="0">
                    <a:solidFill>
                      <a:srgbClr val="FF0000"/>
                    </a:solidFill>
                  </a:rPr>
                  <a:t>standard</a:t>
                </a:r>
                <a:r>
                  <a:rPr lang="en-US" dirty="0"/>
                  <a:t> </a:t>
                </a:r>
                <a:r>
                  <a:rPr lang="en-US" b="1" dirty="0">
                    <a:solidFill>
                      <a:srgbClr val="FF0000"/>
                    </a:solidFill>
                  </a:rPr>
                  <a:t>normal</a:t>
                </a:r>
                <a:r>
                  <a:rPr lang="en-US" dirty="0"/>
                  <a:t> curve</a:t>
                </a:r>
              </a:p>
              <a:p>
                <a:pPr algn="ctr"/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896631-DECE-48DD-BA4A-37F107D73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15" y="2113536"/>
                <a:ext cx="3455039" cy="1200329"/>
              </a:xfrm>
              <a:prstGeom prst="rect">
                <a:avLst/>
              </a:prstGeom>
              <a:blipFill>
                <a:blip r:embed="rId4"/>
                <a:stretch>
                  <a:fillRect t="-3046" r="-882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211311B-ABB5-4B08-9563-E06B19A6DAF8}"/>
              </a:ext>
            </a:extLst>
          </p:cNvPr>
          <p:cNvSpPr txBox="1"/>
          <p:nvPr/>
        </p:nvSpPr>
        <p:spPr>
          <a:xfrm>
            <a:off x="258302" y="4520318"/>
            <a:ext cx="32094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Is this area the same as the probability of a normally distributed random variable falling within the </a:t>
            </a:r>
            <a:r>
              <a:rPr lang="en-US" b="1" dirty="0">
                <a:solidFill>
                  <a:srgbClr val="7030A0"/>
                </a:solidFill>
              </a:rPr>
              <a:t>first</a:t>
            </a:r>
            <a:r>
              <a:rPr lang="en-US" dirty="0"/>
              <a:t> standard deviation away from the mean?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B5B54B-B901-4CC8-B8B0-8E2FF540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45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957AEC3-F493-4CBF-ACDD-F792EF3D3F23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stdnormal_area.py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C921495-94C1-4996-BA6B-9C268224929A}"/>
              </a:ext>
            </a:extLst>
          </p:cNvPr>
          <p:cNvGrpSpPr/>
          <p:nvPr/>
        </p:nvGrpSpPr>
        <p:grpSpPr>
          <a:xfrm>
            <a:off x="5344082" y="2366853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68DEB05-81C4-40E7-9F09-C16F1372AE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9E48A10-1D58-4BA8-9B1A-07DECC2F3A4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99B37B-33F8-4FFD-9A0E-72432E929353}"/>
              </a:ext>
            </a:extLst>
          </p:cNvPr>
          <p:cNvGrpSpPr/>
          <p:nvPr/>
        </p:nvGrpSpPr>
        <p:grpSpPr>
          <a:xfrm>
            <a:off x="7732748" y="3061745"/>
            <a:ext cx="1076632" cy="369332"/>
            <a:chOff x="4704120" y="2356972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454B343-2110-4A34-B706-38E0B5117D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5B39FF-8606-4549-8105-3B41C4C5580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E98B5A1-B276-7B98-132F-A0BA2B5C8B1B}"/>
              </a:ext>
            </a:extLst>
          </p:cNvPr>
          <p:cNvGrpSpPr/>
          <p:nvPr/>
        </p:nvGrpSpPr>
        <p:grpSpPr>
          <a:xfrm>
            <a:off x="7192467" y="3774969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40E065-A8BF-6FBF-75A7-233B5D5FD65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6A0E349-EBAB-4502-98BD-DA714F7297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75758F6-09F5-874B-FBE4-4B9F50A5D42B}"/>
              </a:ext>
            </a:extLst>
          </p:cNvPr>
          <p:cNvGrpSpPr/>
          <p:nvPr/>
        </p:nvGrpSpPr>
        <p:grpSpPr>
          <a:xfrm>
            <a:off x="7475895" y="4303527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35095F3-6EB4-8A17-80BE-47FC91DEC5D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3BB2C22-A1C2-C825-3252-7E3C0A288A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AAB644A-A30F-85A8-C009-E1F9BC509B1D}"/>
                  </a:ext>
                </a:extLst>
              </p:cNvPr>
              <p:cNvSpPr txBox="1"/>
              <p:nvPr/>
            </p:nvSpPr>
            <p:spPr>
              <a:xfrm>
                <a:off x="4447119" y="5192475"/>
                <a:ext cx="36891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For a standard normal distribution,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AAB644A-A30F-85A8-C009-E1F9BC509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119" y="5192475"/>
                <a:ext cx="3689110" cy="646331"/>
              </a:xfrm>
              <a:prstGeom prst="rect">
                <a:avLst/>
              </a:prstGeom>
              <a:blipFill>
                <a:blip r:embed="rId5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466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/>
              <p:nvPr/>
            </p:nvSpPr>
            <p:spPr>
              <a:xfrm>
                <a:off x="1857037" y="1401142"/>
                <a:ext cx="542992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Estimate the probability that a normally distributed random variable will fall within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dirty="0"/>
                  <a:t> the first standard deviation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en-US" dirty="0"/>
                  <a:t> of its mean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037" y="1401142"/>
                <a:ext cx="5429927" cy="923330"/>
              </a:xfrm>
              <a:prstGeom prst="rect">
                <a:avLst/>
              </a:prstGeom>
              <a:blipFill>
                <a:blip r:embed="rId2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F4DA603-C6BF-429A-A740-3901793B99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095"/>
          <a:stretch/>
        </p:blipFill>
        <p:spPr>
          <a:xfrm>
            <a:off x="440054" y="2324472"/>
            <a:ext cx="7964541" cy="403187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28A28E-DDA8-474E-893B-833E32363BD8}"/>
              </a:ext>
            </a:extLst>
          </p:cNvPr>
          <p:cNvCxnSpPr/>
          <p:nvPr/>
        </p:nvCxnSpPr>
        <p:spPr>
          <a:xfrm flipV="1">
            <a:off x="4289631" y="3318387"/>
            <a:ext cx="0" cy="2672839"/>
          </a:xfrm>
          <a:prstGeom prst="straightConnector1">
            <a:avLst/>
          </a:prstGeom>
          <a:ln w="38100">
            <a:solidFill>
              <a:srgbClr val="0070C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CEE225-40E0-4688-8082-00A8F02F6E7D}"/>
              </a:ext>
            </a:extLst>
          </p:cNvPr>
          <p:cNvCxnSpPr/>
          <p:nvPr/>
        </p:nvCxnSpPr>
        <p:spPr>
          <a:xfrm flipV="1">
            <a:off x="5879998" y="3318386"/>
            <a:ext cx="0" cy="2672839"/>
          </a:xfrm>
          <a:prstGeom prst="straightConnector1">
            <a:avLst/>
          </a:prstGeom>
          <a:ln w="38100">
            <a:solidFill>
              <a:srgbClr val="0070C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DFCFC9A-CBC5-4C51-88CD-EA22DF5171FA}"/>
              </a:ext>
            </a:extLst>
          </p:cNvPr>
          <p:cNvSpPr/>
          <p:nvPr/>
        </p:nvSpPr>
        <p:spPr>
          <a:xfrm>
            <a:off x="4422324" y="5574890"/>
            <a:ext cx="494071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CCF2E3-8F13-4C5D-8313-12827D783644}"/>
              </a:ext>
            </a:extLst>
          </p:cNvPr>
          <p:cNvSpPr/>
          <p:nvPr/>
        </p:nvSpPr>
        <p:spPr>
          <a:xfrm>
            <a:off x="5253235" y="5574889"/>
            <a:ext cx="494071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146D6A-A4E3-4A50-BFF9-88A83A6553D4}"/>
              </a:ext>
            </a:extLst>
          </p:cNvPr>
          <p:cNvCxnSpPr/>
          <p:nvPr/>
        </p:nvCxnSpPr>
        <p:spPr>
          <a:xfrm>
            <a:off x="4289631" y="4254909"/>
            <a:ext cx="1590367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C0B8B3FF-32B7-476F-98EF-AE314933F7F8}"/>
              </a:ext>
            </a:extLst>
          </p:cNvPr>
          <p:cNvCxnSpPr>
            <a:cxnSpLocks/>
            <a:endCxn id="20" idx="0"/>
          </p:cNvCxnSpPr>
          <p:nvPr/>
        </p:nvCxnSpPr>
        <p:spPr>
          <a:xfrm rot="5400000">
            <a:off x="5661534" y="2527611"/>
            <a:ext cx="1133448" cy="2291649"/>
          </a:xfrm>
          <a:prstGeom prst="bentConnector3">
            <a:avLst/>
          </a:prstGeom>
          <a:ln w="38100">
            <a:solidFill>
              <a:srgbClr val="FF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225F525-CF51-49E5-A749-0830B17CA7BD}"/>
              </a:ext>
            </a:extLst>
          </p:cNvPr>
          <p:cNvSpPr/>
          <p:nvPr/>
        </p:nvSpPr>
        <p:spPr>
          <a:xfrm>
            <a:off x="4968133" y="4240159"/>
            <a:ext cx="228600" cy="2042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6246B34-E1A9-4DFB-1B13-051D76039B76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stdnormal_area.py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BD046A-3973-4DF3-C2B5-DA4D7F2366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02"/>
          <a:stretch/>
        </p:blipFill>
        <p:spPr>
          <a:xfrm>
            <a:off x="3124556" y="2865550"/>
            <a:ext cx="5122421" cy="21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14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0DD210F-D697-47A5-A63F-6DB6403BC19D}"/>
              </a:ext>
            </a:extLst>
          </p:cNvPr>
          <p:cNvGrpSpPr/>
          <p:nvPr/>
        </p:nvGrpSpPr>
        <p:grpSpPr>
          <a:xfrm>
            <a:off x="4267844" y="1569227"/>
            <a:ext cx="3130320" cy="1998233"/>
            <a:chOff x="4267844" y="1569227"/>
            <a:chExt cx="3130320" cy="199823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6ECFDE-0364-4174-96FC-04347BB10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67844" y="1646582"/>
              <a:ext cx="3130320" cy="1920878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6CEFC8-D716-4724-91F5-D5C322689B3F}"/>
                </a:ext>
              </a:extLst>
            </p:cNvPr>
            <p:cNvCxnSpPr>
              <a:cxnSpLocks/>
            </p:cNvCxnSpPr>
            <p:nvPr/>
          </p:nvCxnSpPr>
          <p:spPr>
            <a:xfrm>
              <a:off x="5236707" y="2883694"/>
              <a:ext cx="0" cy="49529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B847FE3-5855-4FEF-86DA-7DFF52E9481B}"/>
                </a:ext>
              </a:extLst>
            </p:cNvPr>
            <p:cNvCxnSpPr>
              <a:cxnSpLocks/>
            </p:cNvCxnSpPr>
            <p:nvPr/>
          </p:nvCxnSpPr>
          <p:spPr>
            <a:xfrm>
              <a:off x="6852783" y="2028825"/>
              <a:ext cx="0" cy="1350168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949B656-A905-4EB2-B102-C55B6AD52A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6707" y="2883694"/>
              <a:ext cx="1616075" cy="1"/>
            </a:xfrm>
            <a:prstGeom prst="line">
              <a:avLst/>
            </a:prstGeom>
            <a:ln w="28575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Arrow: Curved Left 5">
              <a:extLst>
                <a:ext uri="{FF2B5EF4-FFF2-40B4-BE49-F238E27FC236}">
                  <a16:creationId xmlns:a16="http://schemas.microsoft.com/office/drawing/2014/main" id="{9E9E81E4-15E3-4B98-AB24-A662A2336D41}"/>
                </a:ext>
              </a:extLst>
            </p:cNvPr>
            <p:cNvSpPr/>
            <p:nvPr/>
          </p:nvSpPr>
          <p:spPr>
            <a:xfrm>
              <a:off x="6852782" y="2028825"/>
              <a:ext cx="269860" cy="913478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3F6D461-9EFA-424F-9E48-8E3F99E72932}"/>
                    </a:ext>
                  </a:extLst>
                </p:cNvPr>
                <p:cNvSpPr txBox="1"/>
                <p:nvPr/>
              </p:nvSpPr>
              <p:spPr>
                <a:xfrm>
                  <a:off x="4751286" y="2411632"/>
                  <a:ext cx="50828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3F6D461-9EFA-424F-9E48-8E3F99E729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1286" y="2411632"/>
                  <a:ext cx="50828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5476" t="-444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0FEB90-55BF-4B16-8C76-19F156F6333B}"/>
                </a:ext>
              </a:extLst>
            </p:cNvPr>
            <p:cNvSpPr/>
            <p:nvPr/>
          </p:nvSpPr>
          <p:spPr>
            <a:xfrm>
              <a:off x="5187709" y="2836494"/>
              <a:ext cx="91440" cy="9144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2677FB4-2E70-4783-92FA-FED9A289769E}"/>
                </a:ext>
              </a:extLst>
            </p:cNvPr>
            <p:cNvSpPr/>
            <p:nvPr/>
          </p:nvSpPr>
          <p:spPr>
            <a:xfrm>
              <a:off x="6804871" y="1980045"/>
              <a:ext cx="91440" cy="9144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94563E8-18BE-4CEC-9EC6-F25B7AC1B6F3}"/>
                    </a:ext>
                  </a:extLst>
                </p:cNvPr>
                <p:cNvSpPr txBox="1"/>
                <p:nvPr/>
              </p:nvSpPr>
              <p:spPr>
                <a:xfrm>
                  <a:off x="5777645" y="1569227"/>
                  <a:ext cx="105227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94563E8-18BE-4CEC-9EC6-F25B7AC1B6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7645" y="1569227"/>
                  <a:ext cx="105227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7558" t="-2174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FA0B86F-6F47-49C0-B52D-D1EAFADDFE39}"/>
                </a:ext>
              </a:extLst>
            </p:cNvPr>
            <p:cNvCxnSpPr>
              <a:cxnSpLocks/>
              <a:stCxn id="9" idx="2"/>
              <a:endCxn id="10" idx="1"/>
            </p:cNvCxnSpPr>
            <p:nvPr/>
          </p:nvCxnSpPr>
          <p:spPr>
            <a:xfrm>
              <a:off x="5005426" y="2688631"/>
              <a:ext cx="195674" cy="1612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26998A1-1333-44B8-85C3-A36FFD4E58B4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>
              <a:off x="6328607" y="1839362"/>
              <a:ext cx="489655" cy="15407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C04E1CB-DB9E-486E-81B0-B4A207145148}"/>
                </a:ext>
              </a:extLst>
            </p:cNvPr>
            <p:cNvCxnSpPr>
              <a:cxnSpLocks/>
              <a:stCxn id="24" idx="4"/>
            </p:cNvCxnSpPr>
            <p:nvPr/>
          </p:nvCxnSpPr>
          <p:spPr>
            <a:xfrm>
              <a:off x="6850591" y="2071485"/>
              <a:ext cx="0" cy="812209"/>
            </a:xfrm>
            <a:prstGeom prst="line">
              <a:avLst/>
            </a:prstGeom>
            <a:ln w="2857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301C2460-C68D-4573-984F-FEEA398752F8}"/>
                    </a:ext>
                  </a:extLst>
                </p:cNvPr>
                <p:cNvSpPr/>
                <p:nvPr/>
              </p:nvSpPr>
              <p:spPr>
                <a:xfrm>
                  <a:off x="5938682" y="2584592"/>
                  <a:ext cx="50584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i="1" smtClean="0">
                            <a:ln>
                              <a:solidFill>
                                <a:srgbClr val="00B050"/>
                              </a:solidFill>
                            </a:ln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n>
                              <a:solidFill>
                                <a:srgbClr val="00B050"/>
                              </a:solidFill>
                            </a:ln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301C2460-C68D-4573-984F-FEEA398752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8682" y="2584592"/>
                  <a:ext cx="505844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7F78828-FA64-474B-91DF-D25D18C2296E}"/>
              </a:ext>
            </a:extLst>
          </p:cNvPr>
          <p:cNvSpPr txBox="1"/>
          <p:nvPr/>
        </p:nvSpPr>
        <p:spPr>
          <a:xfrm>
            <a:off x="544870" y="1589098"/>
            <a:ext cx="3524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Calculate the following integral using the </a:t>
            </a:r>
            <a:r>
              <a:rPr lang="en-US" sz="1600" b="1" dirty="0">
                <a:solidFill>
                  <a:srgbClr val="FF0000"/>
                </a:solidFill>
              </a:rPr>
              <a:t>midpoint rule:</a:t>
            </a:r>
            <a:endParaRPr lang="en-US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CBC10B-4040-422A-80B2-27F8C23CC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5EB4A63-4595-4188-82BB-0C3143BE5CA2}"/>
                  </a:ext>
                </a:extLst>
              </p:cNvPr>
              <p:cNvSpPr txBox="1"/>
              <p:nvPr/>
            </p:nvSpPr>
            <p:spPr>
              <a:xfrm>
                <a:off x="1048876" y="2508544"/>
                <a:ext cx="1985865" cy="622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−9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+11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5EB4A63-4595-4188-82BB-0C3143BE5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876" y="2508544"/>
                <a:ext cx="1985865" cy="6227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312563-361D-4965-B69A-32AC2BBD4D5B}"/>
                  </a:ext>
                </a:extLst>
              </p:cNvPr>
              <p:cNvSpPr txBox="1"/>
              <p:nvPr/>
            </p:nvSpPr>
            <p:spPr>
              <a:xfrm>
                <a:off x="544870" y="3542162"/>
                <a:ext cx="383557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Consider the function </a:t>
                </a:r>
                <a:r>
                  <a:rPr lang="en-US" sz="1600" b="1" dirty="0" err="1"/>
                  <a:t>midpoint_adaptive</a:t>
                </a:r>
                <a:r>
                  <a:rPr lang="en-US" sz="1600" dirty="0"/>
                  <a:t>() that, while using the midpoint area rule, will ensure that the absolute </a:t>
                </a:r>
                <a:r>
                  <a:rPr lang="en-US" sz="1600" i="1" dirty="0"/>
                  <a:t>relative change</a:t>
                </a:r>
                <a:r>
                  <a:rPr lang="en-US" sz="1600" dirty="0"/>
                  <a:t> in the function value between the left and right side of </a:t>
                </a:r>
                <a:r>
                  <a:rPr lang="en-US" sz="1600" i="1" dirty="0"/>
                  <a:t>any</a:t>
                </a:r>
                <a:r>
                  <a:rPr lang="en-US" sz="1600" dirty="0"/>
                  <a:t> interval is </a:t>
                </a:r>
                <a14:m>
                  <m:oMath xmlns:m="http://schemas.openxmlformats.org/officeDocument/2006/math">
                    <m:r>
                      <a:rPr lang="en-US" sz="160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b="1" dirty="0"/>
                  <a:t>0.001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312563-361D-4965-B69A-32AC2BBD4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70" y="3542162"/>
                <a:ext cx="3835570" cy="1323439"/>
              </a:xfrm>
              <a:prstGeom prst="rect">
                <a:avLst/>
              </a:prstGeom>
              <a:blipFill>
                <a:blip r:embed="rId7"/>
                <a:stretch>
                  <a:fillRect l="-794" t="-1382" r="-1587" b="-5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Speech Bubble: Rectangle 28">
                <a:extLst>
                  <a:ext uri="{FF2B5EF4-FFF2-40B4-BE49-F238E27FC236}">
                    <a16:creationId xmlns:a16="http://schemas.microsoft.com/office/drawing/2014/main" id="{4350F087-342D-4D1B-A736-80DAFF9BBB7E}"/>
                  </a:ext>
                </a:extLst>
              </p:cNvPr>
              <p:cNvSpPr/>
              <p:nvPr/>
            </p:nvSpPr>
            <p:spPr>
              <a:xfrm>
                <a:off x="7509037" y="1629157"/>
                <a:ext cx="1442930" cy="1014057"/>
              </a:xfrm>
              <a:prstGeom prst="wedgeRectCallout">
                <a:avLst>
                  <a:gd name="adj1" fmla="val -72397"/>
                  <a:gd name="adj2" fmla="val 3790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This large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 makes</a:t>
                </a:r>
                <a:endParaRPr lang="en-US" sz="12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1200" dirty="0"/>
              </a:p>
              <a:p>
                <a:pPr algn="ctr"/>
                <a:r>
                  <a:rPr lang="en-US" sz="1200" dirty="0"/>
                  <a:t>exceed the limit</a:t>
                </a:r>
              </a:p>
            </p:txBody>
          </p:sp>
        </mc:Choice>
        <mc:Fallback xmlns="">
          <p:sp>
            <p:nvSpPr>
              <p:cNvPr id="29" name="Speech Bubble: Rectangle 28">
                <a:extLst>
                  <a:ext uri="{FF2B5EF4-FFF2-40B4-BE49-F238E27FC236}">
                    <a16:creationId xmlns:a16="http://schemas.microsoft.com/office/drawing/2014/main" id="{4350F087-342D-4D1B-A736-80DAFF9BBB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9037" y="1629157"/>
                <a:ext cx="1442930" cy="1014057"/>
              </a:xfrm>
              <a:prstGeom prst="wedgeRectCallout">
                <a:avLst>
                  <a:gd name="adj1" fmla="val -72397"/>
                  <a:gd name="adj2" fmla="val 37903"/>
                </a:avLst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Speech Bubble: Rectangle 29">
                <a:extLst>
                  <a:ext uri="{FF2B5EF4-FFF2-40B4-BE49-F238E27FC236}">
                    <a16:creationId xmlns:a16="http://schemas.microsoft.com/office/drawing/2014/main" id="{346598F6-40D9-4E38-AFD8-1B799FB2C53A}"/>
                  </a:ext>
                </a:extLst>
              </p:cNvPr>
              <p:cNvSpPr/>
              <p:nvPr/>
            </p:nvSpPr>
            <p:spPr>
              <a:xfrm>
                <a:off x="5413431" y="3811988"/>
                <a:ext cx="2832979" cy="627643"/>
              </a:xfrm>
              <a:prstGeom prst="wedgeRectCallout">
                <a:avLst>
                  <a:gd name="adj1" fmla="val -21461"/>
                  <a:gd name="adj2" fmla="val -18248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We need to reduce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 to keep the absolute relative change in the function value across the interval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1200" dirty="0"/>
                  <a:t> 0.001</a:t>
                </a:r>
              </a:p>
            </p:txBody>
          </p:sp>
        </mc:Choice>
        <mc:Fallback xmlns="">
          <p:sp>
            <p:nvSpPr>
              <p:cNvPr id="30" name="Speech Bubble: Rectangle 29">
                <a:extLst>
                  <a:ext uri="{FF2B5EF4-FFF2-40B4-BE49-F238E27FC236}">
                    <a16:creationId xmlns:a16="http://schemas.microsoft.com/office/drawing/2014/main" id="{346598F6-40D9-4E38-AFD8-1B799FB2C5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431" y="3811988"/>
                <a:ext cx="2832979" cy="627643"/>
              </a:xfrm>
              <a:prstGeom prst="wedgeRectCallout">
                <a:avLst>
                  <a:gd name="adj1" fmla="val -21461"/>
                  <a:gd name="adj2" fmla="val -182487"/>
                </a:avLst>
              </a:prstGeom>
              <a:blipFill>
                <a:blip r:embed="rId9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4FE2C19D-6C68-4D50-BB9E-BAB3D2A2F38C}"/>
              </a:ext>
            </a:extLst>
          </p:cNvPr>
          <p:cNvSpPr txBox="1"/>
          <p:nvPr/>
        </p:nvSpPr>
        <p:spPr>
          <a:xfrm>
            <a:off x="544870" y="5268902"/>
            <a:ext cx="35245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function </a:t>
            </a:r>
            <a:r>
              <a:rPr lang="en-US" sz="1600" b="1" dirty="0" err="1"/>
              <a:t>midpoint_fixed</a:t>
            </a:r>
            <a:r>
              <a:rPr lang="en-US" sz="1600" dirty="0"/>
              <a:t>() is set to use 1 million fixed width intervals.  How does the </a:t>
            </a:r>
            <a:r>
              <a:rPr lang="en-US" sz="1600" b="1" dirty="0" err="1"/>
              <a:t>midpoint_adaptive</a:t>
            </a:r>
            <a:r>
              <a:rPr lang="en-US" sz="1600" dirty="0"/>
              <a:t>()</a:t>
            </a:r>
            <a:r>
              <a:rPr lang="en-US" sz="1600" b="1" dirty="0"/>
              <a:t> </a:t>
            </a:r>
            <a:r>
              <a:rPr lang="en-US" sz="1600" dirty="0"/>
              <a:t>quadrature compare in terms of relative % error and overall execution time?</a:t>
            </a:r>
            <a:endParaRPr lang="en-US" sz="1600" b="1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DB13145-12EB-49F6-9E17-E0103858FB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91313" y="4772841"/>
            <a:ext cx="3624939" cy="146723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23EB5BD-F7E9-425B-83C1-EF9EED02DCCA}"/>
              </a:ext>
            </a:extLst>
          </p:cNvPr>
          <p:cNvCxnSpPr>
            <a:cxnSpLocks/>
          </p:cNvCxnSpPr>
          <p:nvPr/>
        </p:nvCxnSpPr>
        <p:spPr>
          <a:xfrm>
            <a:off x="4703342" y="5707626"/>
            <a:ext cx="147123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le 1">
            <a:extLst>
              <a:ext uri="{FF2B5EF4-FFF2-40B4-BE49-F238E27FC236}">
                <a16:creationId xmlns:a16="http://schemas.microsoft.com/office/drawing/2014/main" id="{703DC95E-9FDD-4EDA-736A-C19D46BC4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Adaptive Quadrature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B7ACB2-018B-7CF9-8208-34FF52809422}"/>
              </a:ext>
            </a:extLst>
          </p:cNvPr>
          <p:cNvCxnSpPr>
            <a:cxnSpLocks/>
          </p:cNvCxnSpPr>
          <p:nvPr/>
        </p:nvCxnSpPr>
        <p:spPr>
          <a:xfrm flipV="1">
            <a:off x="5036695" y="1939925"/>
            <a:ext cx="1973705" cy="10533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77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9" grpId="0" animBg="1"/>
      <p:bldP spid="30" grpId="0" animBg="1"/>
      <p:bldP spid="3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0426B3-1AB0-4023-3407-E521DBCFAE5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91" y="1323333"/>
            <a:ext cx="8247619" cy="496190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3F1E130-8AEC-44F1-1F20-DDEB927FB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adaptive_quadrature.py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B5B54B-B901-4CC8-B8B0-8E2FF540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48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C921495-94C1-4996-BA6B-9C268224929A}"/>
              </a:ext>
            </a:extLst>
          </p:cNvPr>
          <p:cNvGrpSpPr/>
          <p:nvPr/>
        </p:nvGrpSpPr>
        <p:grpSpPr>
          <a:xfrm>
            <a:off x="2557916" y="1537304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68DEB05-81C4-40E7-9F09-C16F1372AE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9E48A10-1D58-4BA8-9B1A-07DECC2F3A4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99B37B-33F8-4FFD-9A0E-72432E929353}"/>
              </a:ext>
            </a:extLst>
          </p:cNvPr>
          <p:cNvGrpSpPr/>
          <p:nvPr/>
        </p:nvGrpSpPr>
        <p:grpSpPr>
          <a:xfrm>
            <a:off x="3561451" y="1999680"/>
            <a:ext cx="1076632" cy="369332"/>
            <a:chOff x="4704120" y="2356972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454B343-2110-4A34-B706-38E0B5117D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5B39FF-8606-4549-8105-3B41C4C5580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F6E5C3C-DB55-4C1C-A2D9-C0C585BCA706}"/>
              </a:ext>
            </a:extLst>
          </p:cNvPr>
          <p:cNvGrpSpPr/>
          <p:nvPr/>
        </p:nvGrpSpPr>
        <p:grpSpPr>
          <a:xfrm>
            <a:off x="4128782" y="2920286"/>
            <a:ext cx="1064340" cy="369332"/>
            <a:chOff x="3647644" y="5421073"/>
            <a:chExt cx="1064340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D0C9E86-6475-4215-90AE-A7B2089BBD7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0A799C0-430E-4ACF-985E-D1675CCE72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0F86767-A413-474F-BEBA-4B96515F950D}"/>
              </a:ext>
            </a:extLst>
          </p:cNvPr>
          <p:cNvGrpSpPr/>
          <p:nvPr/>
        </p:nvGrpSpPr>
        <p:grpSpPr>
          <a:xfrm>
            <a:off x="4010646" y="2680178"/>
            <a:ext cx="1068643" cy="369332"/>
            <a:chOff x="3647644" y="4910075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660764A-5F84-41DD-A85E-4F589918FEA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B935A27-68FD-4150-9C7C-A6191E644E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92D241C-8C4C-46E9-AF66-9F2AB9DC6637}"/>
                  </a:ext>
                </a:extLst>
              </p:cNvPr>
              <p:cNvSpPr txBox="1"/>
              <p:nvPr/>
            </p:nvSpPr>
            <p:spPr>
              <a:xfrm>
                <a:off x="4934797" y="1483852"/>
                <a:ext cx="1761123" cy="553613"/>
              </a:xfrm>
              <a:prstGeom prst="rect">
                <a:avLst/>
              </a:prstGeom>
              <a:solidFill>
                <a:srgbClr val="1E1E1E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1600" b="0" i="1" smtClean="0">
                              <a:ln>
                                <a:solidFill>
                                  <a:srgbClr val="FFFF00"/>
                                </a:solidFill>
                              </a:ln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n>
                                <a:solidFill>
                                  <a:srgbClr val="FFFF00"/>
                                </a:solidFill>
                              </a:ln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600" b="0" i="1" smtClean="0">
                              <a:ln>
                                <a:solidFill>
                                  <a:srgbClr val="FFFF00"/>
                                </a:solidFill>
                              </a:ln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r>
                            <a:rPr lang="en-US" sz="1600" b="0" i="1" smtClean="0">
                              <a:ln>
                                <a:solidFill>
                                  <a:srgbClr val="FFFF00"/>
                                </a:solidFill>
                              </a:ln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n>
                                    <a:solidFill>
                                      <a:srgbClr val="FFFF00"/>
                                    </a:solidFill>
                                  </a:ln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n>
                                    <a:solidFill>
                                      <a:srgbClr val="FFFF00"/>
                                    </a:solidFill>
                                  </a:ln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n>
                                    <a:solidFill>
                                      <a:srgbClr val="FFFF00"/>
                                    </a:solidFill>
                                  </a:ln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1600" b="0" i="1" smtClean="0">
                              <a:ln>
                                <a:solidFill>
                                  <a:srgbClr val="FFFF00"/>
                                </a:solidFill>
                              </a:ln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−9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n>
                                    <a:solidFill>
                                      <a:srgbClr val="FFFF00"/>
                                    </a:solidFill>
                                  </a:ln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n>
                                    <a:solidFill>
                                      <a:srgbClr val="FFFF00"/>
                                    </a:solidFill>
                                  </a:ln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n>
                                    <a:solidFill>
                                      <a:srgbClr val="FFFF00"/>
                                    </a:solidFill>
                                  </a:ln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b="0" i="1" smtClean="0">
                              <a:ln>
                                <a:solidFill>
                                  <a:srgbClr val="FFFF00"/>
                                </a:solidFill>
                              </a:ln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+11</m:t>
                          </m:r>
                        </m:e>
                      </m:nary>
                    </m:oMath>
                  </m:oMathPara>
                </a14:m>
                <a:endParaRPr lang="en-US" sz="1600" dirty="0">
                  <a:ln>
                    <a:solidFill>
                      <a:srgbClr val="FFFF00"/>
                    </a:solidFill>
                  </a:ln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92D241C-8C4C-46E9-AF66-9F2AB9DC6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797" y="1483852"/>
                <a:ext cx="1761123" cy="553613"/>
              </a:xfrm>
              <a:prstGeom prst="rect">
                <a:avLst/>
              </a:prstGeom>
              <a:blipFill>
                <a:blip r:embed="rId3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5625470B-3A78-AC24-F087-151B7FAB57BB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200" dirty="0">
              <a:latin typeface="+mn-lt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6E4712F-D424-CA5F-BFBF-E8A45ED93CE5}"/>
              </a:ext>
            </a:extLst>
          </p:cNvPr>
          <p:cNvGrpSpPr/>
          <p:nvPr/>
        </p:nvGrpSpPr>
        <p:grpSpPr>
          <a:xfrm>
            <a:off x="5503736" y="3149092"/>
            <a:ext cx="1068643" cy="369332"/>
            <a:chOff x="3647644" y="5359159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1E2B7E-EA4F-50D7-EED9-4E2E37EC4A2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BD88762-FFBD-E24F-6DD9-51953E06A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8E82A12-E24D-19BF-43C8-D3DE03ABD9F3}"/>
              </a:ext>
            </a:extLst>
          </p:cNvPr>
          <p:cNvGrpSpPr/>
          <p:nvPr/>
        </p:nvGrpSpPr>
        <p:grpSpPr>
          <a:xfrm>
            <a:off x="6148834" y="3359505"/>
            <a:ext cx="1076632" cy="369332"/>
            <a:chOff x="2157212" y="5356391"/>
            <a:chExt cx="1076632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5E0A33-6178-0ADE-B7E8-11F6F24DD31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C7FA484-121D-C9EE-EBC1-C624C6544A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12C1304-3AE4-BFB1-3656-EF31FB7E921D}"/>
              </a:ext>
            </a:extLst>
          </p:cNvPr>
          <p:cNvGrpSpPr/>
          <p:nvPr/>
        </p:nvGrpSpPr>
        <p:grpSpPr>
          <a:xfrm>
            <a:off x="4039537" y="4501066"/>
            <a:ext cx="1076632" cy="369332"/>
            <a:chOff x="2157212" y="5356391"/>
            <a:chExt cx="1076632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636348-A32B-0046-6536-B76F477C086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A79935F-FD28-65E2-B5E1-1EDC013F29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FAB6AF8-0705-D2BE-8B0D-E5916BACBA50}"/>
              </a:ext>
            </a:extLst>
          </p:cNvPr>
          <p:cNvGrpSpPr/>
          <p:nvPr/>
        </p:nvGrpSpPr>
        <p:grpSpPr>
          <a:xfrm>
            <a:off x="4636629" y="4738631"/>
            <a:ext cx="1076632" cy="369332"/>
            <a:chOff x="2157212" y="5356391"/>
            <a:chExt cx="1076632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B0FA4BB-D588-DFAF-5FB4-9FB90E8FAE8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AABED7D-DFDC-141B-241D-13D0FC5853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839BDB0-8642-09D4-6F54-50D7DED2832A}"/>
              </a:ext>
            </a:extLst>
          </p:cNvPr>
          <p:cNvGrpSpPr/>
          <p:nvPr/>
        </p:nvGrpSpPr>
        <p:grpSpPr>
          <a:xfrm>
            <a:off x="5473149" y="4958921"/>
            <a:ext cx="1076632" cy="369332"/>
            <a:chOff x="2157212" y="5356391"/>
            <a:chExt cx="1076632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F153DC1-6E09-B07C-3A46-E5C2E90858E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338B8E2-C609-C20A-D78E-00CA9928F3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58A5D30-5CF8-F0B5-1DC4-E48373A82D27}"/>
              </a:ext>
            </a:extLst>
          </p:cNvPr>
          <p:cNvGrpSpPr/>
          <p:nvPr/>
        </p:nvGrpSpPr>
        <p:grpSpPr>
          <a:xfrm>
            <a:off x="6441643" y="5188006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805DC19-B9FB-151C-E4DD-0F054F07AB8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5EB90E8-2507-7A62-3E10-E8B3DA95A4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34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E0EC68-F98D-2083-9BD0-F60C92F89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872" y="3450213"/>
            <a:ext cx="5596954" cy="198383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BB63271-06A9-56E0-96B3-A4BBF75A3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adaptive_quadrature.py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B5B54B-B901-4CC8-B8B0-8E2FF540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49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957AEC3-F493-4CBF-ACDD-F792EF3D3F23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200" dirty="0">
              <a:latin typeface="+mn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C921495-94C1-4996-BA6B-9C268224929A}"/>
              </a:ext>
            </a:extLst>
          </p:cNvPr>
          <p:cNvGrpSpPr/>
          <p:nvPr/>
        </p:nvGrpSpPr>
        <p:grpSpPr>
          <a:xfrm>
            <a:off x="6323511" y="3897629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68DEB05-81C4-40E7-9F09-C16F1372AE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9E48A10-1D58-4BA8-9B1A-07DECC2F3A4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99B37B-33F8-4FFD-9A0E-72432E929353}"/>
              </a:ext>
            </a:extLst>
          </p:cNvPr>
          <p:cNvGrpSpPr/>
          <p:nvPr/>
        </p:nvGrpSpPr>
        <p:grpSpPr>
          <a:xfrm>
            <a:off x="7103518" y="5060288"/>
            <a:ext cx="1076632" cy="369332"/>
            <a:chOff x="4704120" y="2356972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454B343-2110-4A34-B706-38E0B5117D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5B39FF-8606-4549-8105-3B41C4C5580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146CB0E-F7AA-4680-A077-86F5A538D3B9}"/>
                  </a:ext>
                </a:extLst>
              </p:cNvPr>
              <p:cNvSpPr txBox="1"/>
              <p:nvPr/>
            </p:nvSpPr>
            <p:spPr>
              <a:xfrm>
                <a:off x="3389044" y="1780891"/>
                <a:ext cx="2585516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−9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+11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146CB0E-F7AA-4680-A077-86F5A538D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044" y="1780891"/>
                <a:ext cx="2585516" cy="7265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4A4DBAE-5B58-4944-AC43-3A00FF351461}"/>
                  </a:ext>
                </a:extLst>
              </p:cNvPr>
              <p:cNvSpPr txBox="1"/>
              <p:nvPr/>
            </p:nvSpPr>
            <p:spPr>
              <a:xfrm>
                <a:off x="3389044" y="2716000"/>
                <a:ext cx="2507994" cy="552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−3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4A4DBAE-5B58-4944-AC43-3A00FF351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044" y="2716000"/>
                <a:ext cx="2507994" cy="5528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592E01CC-DEF3-4B24-8A1D-67431C56E414}"/>
              </a:ext>
            </a:extLst>
          </p:cNvPr>
          <p:cNvGrpSpPr/>
          <p:nvPr/>
        </p:nvGrpSpPr>
        <p:grpSpPr>
          <a:xfrm>
            <a:off x="6181110" y="1921802"/>
            <a:ext cx="1076632" cy="369332"/>
            <a:chOff x="4968362" y="2079211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91D8441-5656-444A-8BAE-8EE5E799F6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D2C7555-FB6A-450F-BC76-EDDE8BD00A1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C411038-17CB-4A94-9E83-C7A47C72DE21}"/>
              </a:ext>
            </a:extLst>
          </p:cNvPr>
          <p:cNvGrpSpPr/>
          <p:nvPr/>
        </p:nvGrpSpPr>
        <p:grpSpPr>
          <a:xfrm>
            <a:off x="5920696" y="2871071"/>
            <a:ext cx="1076632" cy="369332"/>
            <a:chOff x="4704120" y="2356972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71178A6-5778-4BD1-A43E-7555B600B2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6DD384C-C665-4ECA-98F3-176EE4ADE97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F718B4-FBAD-403C-A349-2BFCD62EFE34}"/>
                  </a:ext>
                </a:extLst>
              </p:cNvPr>
              <p:cNvSpPr txBox="1"/>
              <p:nvPr/>
            </p:nvSpPr>
            <p:spPr>
              <a:xfrm>
                <a:off x="3281707" y="5702351"/>
                <a:ext cx="2800190" cy="622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−9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+11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=9610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F718B4-FBAD-403C-A349-2BFCD62EF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707" y="5702351"/>
                <a:ext cx="2800190" cy="6227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133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Common Import Patterns and Aliases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44BE8C-F98E-76EA-2CA6-3474CCB3C340}"/>
              </a:ext>
            </a:extLst>
          </p:cNvPr>
          <p:cNvSpPr txBox="1"/>
          <p:nvPr/>
        </p:nvSpPr>
        <p:spPr>
          <a:xfrm>
            <a:off x="654982" y="1690689"/>
            <a:ext cx="318528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import datetime as dt</a:t>
            </a:r>
          </a:p>
          <a:p>
            <a:r>
              <a:rPr lang="en-US" dirty="0"/>
              <a:t>import flask as </a:t>
            </a:r>
            <a:r>
              <a:rPr lang="en-US" dirty="0" err="1"/>
              <a:t>fl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keras</a:t>
            </a:r>
            <a:r>
              <a:rPr lang="en-US" dirty="0"/>
              <a:t> as </a:t>
            </a:r>
            <a:r>
              <a:rPr lang="en-US" dirty="0" err="1"/>
              <a:t>ks</a:t>
            </a:r>
            <a:endParaRPr lang="en-US" dirty="0"/>
          </a:p>
          <a:p>
            <a:r>
              <a:rPr lang="en-US" b="1" dirty="0"/>
              <a:t>import </a:t>
            </a:r>
            <a:r>
              <a:rPr lang="en-US" b="1" dirty="0" err="1"/>
              <a:t>matplotlib.pyplot</a:t>
            </a:r>
            <a:r>
              <a:rPr lang="en-US" b="1" dirty="0"/>
              <a:t> as </a:t>
            </a:r>
            <a:r>
              <a:rPr lang="en-US" b="1" dirty="0" err="1"/>
              <a:t>plt</a:t>
            </a:r>
            <a:endParaRPr lang="en-US" b="1" dirty="0"/>
          </a:p>
          <a:p>
            <a:r>
              <a:rPr lang="en-US" b="1" dirty="0"/>
              <a:t>import numpy as np</a:t>
            </a:r>
          </a:p>
          <a:p>
            <a:r>
              <a:rPr lang="en-US" dirty="0"/>
              <a:t>import pandas as pd</a:t>
            </a:r>
          </a:p>
          <a:p>
            <a:r>
              <a:rPr lang="en-US" b="1" dirty="0">
                <a:solidFill>
                  <a:srgbClr val="FF0000"/>
                </a:solidFill>
              </a:rPr>
              <a:t>import scipy as </a:t>
            </a:r>
            <a:r>
              <a:rPr lang="en-US" b="1" dirty="0" err="1">
                <a:solidFill>
                  <a:srgbClr val="FF0000"/>
                </a:solidFill>
              </a:rPr>
              <a:t>sp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import seaborn as </a:t>
            </a:r>
            <a:r>
              <a:rPr lang="en-US" dirty="0" err="1"/>
              <a:t>sns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sklearn</a:t>
            </a:r>
            <a:r>
              <a:rPr lang="en-US" dirty="0"/>
              <a:t> as </a:t>
            </a:r>
            <a:r>
              <a:rPr lang="en-US" dirty="0" err="1"/>
              <a:t>skl</a:t>
            </a:r>
            <a:endParaRPr lang="en-US" dirty="0"/>
          </a:p>
          <a:p>
            <a:r>
              <a:rPr lang="en-US" b="1" dirty="0">
                <a:solidFill>
                  <a:srgbClr val="0070C0"/>
                </a:solidFill>
              </a:rPr>
              <a:t>import sympy as </a:t>
            </a:r>
            <a:r>
              <a:rPr lang="en-US" b="1" dirty="0" err="1">
                <a:solidFill>
                  <a:srgbClr val="0070C0"/>
                </a:solidFill>
              </a:rPr>
              <a:t>sy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import </a:t>
            </a:r>
            <a:r>
              <a:rPr lang="en-US" dirty="0" err="1"/>
              <a:t>tensorflow</a:t>
            </a:r>
            <a:r>
              <a:rPr lang="en-US" dirty="0"/>
              <a:t> as </a:t>
            </a:r>
            <a:r>
              <a:rPr lang="en-US" dirty="0" err="1"/>
              <a:t>tf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385BEB-CD13-6990-64DB-B5F99048D295}"/>
              </a:ext>
            </a:extLst>
          </p:cNvPr>
          <p:cNvSpPr txBox="1"/>
          <p:nvPr/>
        </p:nvSpPr>
        <p:spPr>
          <a:xfrm>
            <a:off x="3917019" y="1690689"/>
            <a:ext cx="457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from math import sqrt</a:t>
            </a:r>
          </a:p>
          <a:p>
            <a:r>
              <a:rPr lang="en-US" b="1" dirty="0">
                <a:solidFill>
                  <a:srgbClr val="00B050"/>
                </a:solidFill>
              </a:rPr>
              <a:t>from </a:t>
            </a:r>
            <a:r>
              <a:rPr lang="en-US" b="1" dirty="0" err="1">
                <a:solidFill>
                  <a:srgbClr val="00B050"/>
                </a:solidFill>
              </a:rPr>
              <a:t>matplotlib.ticker</a:t>
            </a:r>
            <a:r>
              <a:rPr lang="en-US" b="1" dirty="0">
                <a:solidFill>
                  <a:srgbClr val="00B050"/>
                </a:solidFill>
              </a:rPr>
              <a:t> import </a:t>
            </a:r>
            <a:r>
              <a:rPr lang="en-US" b="1" dirty="0" err="1">
                <a:solidFill>
                  <a:srgbClr val="00B050"/>
                </a:solidFill>
              </a:rPr>
              <a:t>MultipleLocator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dirty="0"/>
              <a:t>from mpmath import </a:t>
            </a:r>
            <a:r>
              <a:rPr lang="en-US" dirty="0" err="1"/>
              <a:t>mp</a:t>
            </a:r>
            <a:r>
              <a:rPr lang="en-US" dirty="0"/>
              <a:t>, </a:t>
            </a:r>
            <a:r>
              <a:rPr lang="en-US" dirty="0" err="1"/>
              <a:t>mpf</a:t>
            </a:r>
            <a:endParaRPr lang="en-US" dirty="0"/>
          </a:p>
          <a:p>
            <a:r>
              <a:rPr lang="en-US" b="1" dirty="0"/>
              <a:t>from numba import </a:t>
            </a:r>
            <a:r>
              <a:rPr lang="en-US" b="1" dirty="0" err="1"/>
              <a:t>njit</a:t>
            </a:r>
            <a:endParaRPr lang="en-US" b="1" dirty="0"/>
          </a:p>
          <a:p>
            <a:r>
              <a:rPr lang="en-US" b="1" dirty="0"/>
              <a:t>from </a:t>
            </a:r>
            <a:r>
              <a:rPr lang="en-US" b="1" dirty="0" err="1"/>
              <a:t>pathlib</a:t>
            </a:r>
            <a:r>
              <a:rPr lang="en-US" b="1" dirty="0"/>
              <a:t> import Path</a:t>
            </a:r>
          </a:p>
          <a:p>
            <a:r>
              <a:rPr lang="en-US" b="1" dirty="0"/>
              <a:t>from random import </a:t>
            </a:r>
            <a:r>
              <a:rPr lang="en-US" b="1" dirty="0" err="1"/>
              <a:t>randint</a:t>
            </a:r>
            <a:r>
              <a:rPr lang="en-US" b="1" dirty="0"/>
              <a:t>, choice</a:t>
            </a:r>
          </a:p>
          <a:p>
            <a:r>
              <a:rPr lang="en-US" b="1" dirty="0">
                <a:solidFill>
                  <a:srgbClr val="00B050"/>
                </a:solidFill>
              </a:rPr>
              <a:t>from scipy import optimize, stats</a:t>
            </a:r>
          </a:p>
          <a:p>
            <a:r>
              <a:rPr lang="en-US" b="1" dirty="0">
                <a:solidFill>
                  <a:srgbClr val="00B050"/>
                </a:solidFill>
              </a:rPr>
              <a:t>from </a:t>
            </a:r>
            <a:r>
              <a:rPr lang="en-US" b="1" dirty="0" err="1">
                <a:solidFill>
                  <a:srgbClr val="00B050"/>
                </a:solidFill>
              </a:rPr>
              <a:t>scipy.integrate</a:t>
            </a:r>
            <a:r>
              <a:rPr lang="en-US" b="1" dirty="0">
                <a:solidFill>
                  <a:srgbClr val="00B050"/>
                </a:solidFill>
              </a:rPr>
              <a:t> import quad, </a:t>
            </a:r>
            <a:r>
              <a:rPr lang="en-US" b="1" dirty="0" err="1">
                <a:solidFill>
                  <a:srgbClr val="00B050"/>
                </a:solidFill>
              </a:rPr>
              <a:t>solve_ivp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13AE1D-4741-AED5-20AC-E564305321C7}"/>
              </a:ext>
            </a:extLst>
          </p:cNvPr>
          <p:cNvSpPr txBox="1"/>
          <p:nvPr/>
        </p:nvSpPr>
        <p:spPr>
          <a:xfrm>
            <a:off x="3917019" y="4170414"/>
            <a:ext cx="247114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import collections</a:t>
            </a:r>
          </a:p>
          <a:p>
            <a:r>
              <a:rPr lang="en-US" b="1" dirty="0"/>
              <a:t>import </a:t>
            </a:r>
            <a:r>
              <a:rPr lang="en-US" b="1" dirty="0" err="1"/>
              <a:t>json</a:t>
            </a:r>
            <a:endParaRPr lang="en-US" b="1" dirty="0"/>
          </a:p>
          <a:p>
            <a:r>
              <a:rPr lang="en-US" dirty="0"/>
              <a:t>import logging</a:t>
            </a:r>
          </a:p>
          <a:p>
            <a:r>
              <a:rPr lang="en-US" dirty="0"/>
              <a:t>import </a:t>
            </a:r>
            <a:r>
              <a:rPr lang="en-US" dirty="0" err="1"/>
              <a:t>os</a:t>
            </a:r>
            <a:endParaRPr lang="en-US" dirty="0"/>
          </a:p>
          <a:p>
            <a:r>
              <a:rPr lang="en-US" dirty="0"/>
              <a:t>import re</a:t>
            </a:r>
          </a:p>
          <a:p>
            <a:r>
              <a:rPr lang="en-US" dirty="0"/>
              <a:t>import sys</a:t>
            </a:r>
          </a:p>
          <a:p>
            <a:r>
              <a:rPr lang="en-US" b="1" dirty="0"/>
              <a:t>import time</a:t>
            </a:r>
          </a:p>
          <a:p>
            <a:r>
              <a:rPr lang="en-US" dirty="0"/>
              <a:t>import torch</a:t>
            </a:r>
          </a:p>
        </p:txBody>
      </p:sp>
    </p:spTree>
    <p:extLst>
      <p:ext uri="{BB962C8B-B14F-4D97-AF65-F5344CB8AC3E}">
        <p14:creationId xmlns:p14="http://schemas.microsoft.com/office/powerpoint/2010/main" val="174653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6DABF3-B0C3-5A55-4A62-077051BDC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72" y="1355444"/>
            <a:ext cx="4416210" cy="530651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B5B54B-B901-4CC8-B8B0-8E2FF540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50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957AEC3-F493-4CBF-ACDD-F792EF3D3F23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adaptive_quadrature.py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C921495-94C1-4996-BA6B-9C268224929A}"/>
              </a:ext>
            </a:extLst>
          </p:cNvPr>
          <p:cNvGrpSpPr/>
          <p:nvPr/>
        </p:nvGrpSpPr>
        <p:grpSpPr>
          <a:xfrm>
            <a:off x="2163886" y="1672345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68DEB05-81C4-40E7-9F09-C16F1372AE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9E48A10-1D58-4BA8-9B1A-07DECC2F3A4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pic>
        <p:nvPicPr>
          <p:cNvPr id="1026" name="Picture 2" descr="Rectangular Integration (a.k.a. The Midpoint Rule) – Conceptual Foundations  and a Statistical Application in R | The Chemical Statistician">
            <a:extLst>
              <a:ext uri="{FF2B5EF4-FFF2-40B4-BE49-F238E27FC236}">
                <a16:creationId xmlns:a16="http://schemas.microsoft.com/office/drawing/2014/main" id="{647DA910-DD89-419C-B3B7-D16A68208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245" y="1355444"/>
            <a:ext cx="2574820" cy="205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248EA30-1417-41EF-84F0-C8EC6C689D9B}"/>
                  </a:ext>
                </a:extLst>
              </p:cNvPr>
              <p:cNvSpPr txBox="1"/>
              <p:nvPr/>
            </p:nvSpPr>
            <p:spPr>
              <a:xfrm>
                <a:off x="6707973" y="3442701"/>
                <a:ext cx="771365" cy="29924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𝑓𝑖𝑥𝑒𝑑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248EA30-1417-41EF-84F0-C8EC6C689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973" y="3442701"/>
                <a:ext cx="771365" cy="299249"/>
              </a:xfrm>
              <a:prstGeom prst="rect">
                <a:avLst/>
              </a:prstGeom>
              <a:blipFill>
                <a:blip r:embed="rId5"/>
                <a:stretch>
                  <a:fillRect l="-6299" r="-5512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A17A45E-2D88-432E-8563-8A63A16AE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4733" y="4301697"/>
            <a:ext cx="2486332" cy="15185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5E1D9D3-0CBF-4B62-AB19-7D17148C4C62}"/>
                  </a:ext>
                </a:extLst>
              </p:cNvPr>
              <p:cNvSpPr txBox="1"/>
              <p:nvPr/>
            </p:nvSpPr>
            <p:spPr>
              <a:xfrm>
                <a:off x="6621155" y="5908045"/>
                <a:ext cx="103348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𝑣𝑎𝑟𝑖𝑎𝑏𝑙𝑒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5E1D9D3-0CBF-4B62-AB19-7D17148C4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155" y="5908045"/>
                <a:ext cx="1033488" cy="276999"/>
              </a:xfrm>
              <a:prstGeom prst="rect">
                <a:avLst/>
              </a:prstGeom>
              <a:blipFill>
                <a:blip r:embed="rId7"/>
                <a:stretch>
                  <a:fillRect l="-4706" r="-2353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D035E1E9-FBD0-30C2-39FA-EF8F9BE8D87D}"/>
              </a:ext>
            </a:extLst>
          </p:cNvPr>
          <p:cNvGrpSpPr/>
          <p:nvPr/>
        </p:nvGrpSpPr>
        <p:grpSpPr>
          <a:xfrm>
            <a:off x="3080946" y="2263880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A7B3B2C-93E5-6EB5-B446-2DF992D834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24EB24E-14F0-D573-56B2-B464BCA9BB9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D9AB769-C741-85A2-FFD4-B376F4CE5908}"/>
              </a:ext>
            </a:extLst>
          </p:cNvPr>
          <p:cNvGrpSpPr/>
          <p:nvPr/>
        </p:nvGrpSpPr>
        <p:grpSpPr>
          <a:xfrm>
            <a:off x="1594885" y="2453682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1C12D17-9C2B-3001-2231-AA434B07EB1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60768ED-369A-5542-300D-A088FAEB95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256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1C4933-4273-5D8D-B936-7F79DB69C9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898"/>
          <a:stretch/>
        </p:blipFill>
        <p:spPr>
          <a:xfrm>
            <a:off x="305872" y="3260360"/>
            <a:ext cx="4416210" cy="340160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B5B54B-B901-4CC8-B8B0-8E2FF540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51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957AEC3-F493-4CBF-ACDD-F792EF3D3F23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adaptive_quadrature.py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DDC92-6B90-49FC-B64C-C875ACEDF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637" y="1589811"/>
            <a:ext cx="4584904" cy="28069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9F0C0A-B294-465B-8BF2-C4699C79A57C}"/>
              </a:ext>
            </a:extLst>
          </p:cNvPr>
          <p:cNvSpPr/>
          <p:nvPr/>
        </p:nvSpPr>
        <p:spPr>
          <a:xfrm>
            <a:off x="7876606" y="1751820"/>
            <a:ext cx="184355" cy="2348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7ED6AA-1C66-4460-AC62-57A2A14461E0}"/>
              </a:ext>
            </a:extLst>
          </p:cNvPr>
          <p:cNvSpPr/>
          <p:nvPr/>
        </p:nvSpPr>
        <p:spPr>
          <a:xfrm>
            <a:off x="1608278" y="4656755"/>
            <a:ext cx="2274922" cy="2348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552C94E2-B71E-4A82-BD0D-969E2FB57EE1}"/>
              </a:ext>
            </a:extLst>
          </p:cNvPr>
          <p:cNvCxnSpPr>
            <a:cxnSpLocks/>
            <a:stCxn id="6" idx="0"/>
            <a:endCxn id="7" idx="0"/>
          </p:cNvCxnSpPr>
          <p:nvPr/>
        </p:nvCxnSpPr>
        <p:spPr>
          <a:xfrm rot="16200000" flipH="1" flipV="1">
            <a:off x="3593076" y="466119"/>
            <a:ext cx="3090007" cy="5661408"/>
          </a:xfrm>
          <a:prstGeom prst="bentConnector3">
            <a:avLst>
              <a:gd name="adj1" fmla="val -1297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4970E8F-FEA5-4D24-A627-9C864DE16484}"/>
              </a:ext>
            </a:extLst>
          </p:cNvPr>
          <p:cNvSpPr/>
          <p:nvPr/>
        </p:nvSpPr>
        <p:spPr>
          <a:xfrm>
            <a:off x="885849" y="4841827"/>
            <a:ext cx="2843054" cy="60647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DF101BE-53EC-1301-6907-66486BBDB523}"/>
              </a:ext>
            </a:extLst>
          </p:cNvPr>
          <p:cNvGrpSpPr/>
          <p:nvPr/>
        </p:nvGrpSpPr>
        <p:grpSpPr>
          <a:xfrm>
            <a:off x="1917025" y="4974266"/>
            <a:ext cx="1076632" cy="369332"/>
            <a:chOff x="4968362" y="2079211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1157FB6-072A-2AFF-E556-7835B9CAF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70EA13-23C3-6C8E-986A-CCE86574C1D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B8DA61A-0BA9-552C-4E61-9E956F4923E0}"/>
              </a:ext>
            </a:extLst>
          </p:cNvPr>
          <p:cNvGrpSpPr/>
          <p:nvPr/>
        </p:nvGrpSpPr>
        <p:grpSpPr>
          <a:xfrm>
            <a:off x="2458361" y="5156401"/>
            <a:ext cx="1076632" cy="369332"/>
            <a:chOff x="4704120" y="2356972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187DCF2-934A-025C-6198-6B15D0158E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F93F13A-2225-8D8E-CBC9-1761639DC69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6762288-0EDD-7787-8DA7-3DB9DE0D6024}"/>
              </a:ext>
            </a:extLst>
          </p:cNvPr>
          <p:cNvGrpSpPr/>
          <p:nvPr/>
        </p:nvGrpSpPr>
        <p:grpSpPr>
          <a:xfrm>
            <a:off x="3099463" y="5546294"/>
            <a:ext cx="1068643" cy="369332"/>
            <a:chOff x="3647644" y="4910075"/>
            <a:chExt cx="1068643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218EC79-ED61-F2CE-7E83-7FA3BB3427F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5D4514C-5A48-EF96-92DA-FF669AE54C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3514095-9C42-35C2-DBE0-91F0D25C7191}"/>
              </a:ext>
            </a:extLst>
          </p:cNvPr>
          <p:cNvGrpSpPr/>
          <p:nvPr/>
        </p:nvGrpSpPr>
        <p:grpSpPr>
          <a:xfrm>
            <a:off x="1600758" y="5758881"/>
            <a:ext cx="1064340" cy="369332"/>
            <a:chOff x="3647644" y="5421073"/>
            <a:chExt cx="1064340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B356EFB-FE33-D2A2-7398-14497F86F93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B9231CE-C932-F5C4-E9EC-8032501AF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FF26931-B292-BB57-F8BE-BAC2A8D22411}"/>
              </a:ext>
            </a:extLst>
          </p:cNvPr>
          <p:cNvGrpSpPr/>
          <p:nvPr/>
        </p:nvGrpSpPr>
        <p:grpSpPr>
          <a:xfrm>
            <a:off x="1643579" y="6132023"/>
            <a:ext cx="1068643" cy="369332"/>
            <a:chOff x="3647644" y="5359159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EF51A5F-07C2-1EEE-2574-32A3933321C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4D68ED2-21B8-95FA-586A-52E9E1A148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9856ADA-ED8C-968E-2A95-692F7FF9B6ED}"/>
              </a:ext>
            </a:extLst>
          </p:cNvPr>
          <p:cNvGrpSpPr/>
          <p:nvPr/>
        </p:nvGrpSpPr>
        <p:grpSpPr>
          <a:xfrm>
            <a:off x="1590503" y="6320522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49C8F7F-C7A4-C09F-482D-6142C727816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11AB6E5-2DC1-EBB2-2BC6-F76E8B56B3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77A8DFA-25C6-C654-436D-B724EA682911}"/>
              </a:ext>
            </a:extLst>
          </p:cNvPr>
          <p:cNvCxnSpPr/>
          <p:nvPr/>
        </p:nvCxnSpPr>
        <p:spPr>
          <a:xfrm flipV="1">
            <a:off x="5036695" y="1986678"/>
            <a:ext cx="1941226" cy="10066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B61CA-2428-FE45-A1DA-936C1F5750D9}"/>
              </a:ext>
            </a:extLst>
          </p:cNvPr>
          <p:cNvSpPr/>
          <p:nvPr/>
        </p:nvSpPr>
        <p:spPr>
          <a:xfrm>
            <a:off x="643640" y="4099810"/>
            <a:ext cx="173324" cy="1798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ED05B7-16C3-2637-616E-2E7D9B714B4B}"/>
              </a:ext>
            </a:extLst>
          </p:cNvPr>
          <p:cNvSpPr/>
          <p:nvPr/>
        </p:nvSpPr>
        <p:spPr>
          <a:xfrm>
            <a:off x="961869" y="6218961"/>
            <a:ext cx="173324" cy="1798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5721FD1-E838-5310-0DBD-6DF6D8ACBAF8}"/>
              </a:ext>
            </a:extLst>
          </p:cNvPr>
          <p:cNvCxnSpPr>
            <a:stCxn id="15" idx="1"/>
            <a:endCxn id="14" idx="1"/>
          </p:cNvCxnSpPr>
          <p:nvPr/>
        </p:nvCxnSpPr>
        <p:spPr>
          <a:xfrm rot="10800000">
            <a:off x="643641" y="4189752"/>
            <a:ext cx="318229" cy="2119151"/>
          </a:xfrm>
          <a:prstGeom prst="bentConnector3">
            <a:avLst>
              <a:gd name="adj1" fmla="val 171835"/>
            </a:avLst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29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21BFF0-93CD-7091-636D-C893FBED356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36" y="2131390"/>
            <a:ext cx="7367929" cy="21972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88324A-8DAC-4E22-2A5E-8DC8576AD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adaptive_quadrature.py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B5B54B-B901-4CC8-B8B0-8E2FF540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52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26D766-93B2-41C2-B0D6-27C16E9240FD}"/>
              </a:ext>
            </a:extLst>
          </p:cNvPr>
          <p:cNvSpPr/>
          <p:nvPr/>
        </p:nvSpPr>
        <p:spPr>
          <a:xfrm>
            <a:off x="4750687" y="3816094"/>
            <a:ext cx="1232556" cy="2802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CE83F3-9121-42E9-AEF0-0AA6C91AE81B}"/>
              </a:ext>
            </a:extLst>
          </p:cNvPr>
          <p:cNvSpPr/>
          <p:nvPr/>
        </p:nvSpPr>
        <p:spPr>
          <a:xfrm>
            <a:off x="3105671" y="4048430"/>
            <a:ext cx="614517" cy="2802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D80402-6C4B-46D7-A8B5-8F4E31F355D1}"/>
              </a:ext>
            </a:extLst>
          </p:cNvPr>
          <p:cNvSpPr/>
          <p:nvPr/>
        </p:nvSpPr>
        <p:spPr>
          <a:xfrm>
            <a:off x="4450325" y="2847294"/>
            <a:ext cx="1232557" cy="28022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919A87-4972-495B-97E0-4F0F8F742E1D}"/>
              </a:ext>
            </a:extLst>
          </p:cNvPr>
          <p:cNvSpPr/>
          <p:nvPr/>
        </p:nvSpPr>
        <p:spPr>
          <a:xfrm>
            <a:off x="2798413" y="3089910"/>
            <a:ext cx="614517" cy="28022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448309-B5C0-4691-BB74-42FBEEC3A27E}"/>
              </a:ext>
            </a:extLst>
          </p:cNvPr>
          <p:cNvSpPr txBox="1"/>
          <p:nvPr/>
        </p:nvSpPr>
        <p:spPr>
          <a:xfrm>
            <a:off x="3193025" y="4815349"/>
            <a:ext cx="2757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Sometimes dealing with a tiny bit more complexity is more than worth it!</a:t>
            </a:r>
          </a:p>
        </p:txBody>
      </p:sp>
    </p:spTree>
    <p:extLst>
      <p:ext uri="{BB962C8B-B14F-4D97-AF65-F5344CB8AC3E}">
        <p14:creationId xmlns:p14="http://schemas.microsoft.com/office/powerpoint/2010/main" val="305535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  <p:bldP spid="1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Oscillating Integrands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SciPy’s </a:t>
            </a:r>
            <a:r>
              <a:rPr lang="en-US" sz="2400" b="1" dirty="0">
                <a:solidFill>
                  <a:srgbClr val="00B050"/>
                </a:solidFill>
              </a:rPr>
              <a:t>quad() </a:t>
            </a:r>
            <a:r>
              <a:rPr lang="en-US" sz="2400" dirty="0"/>
              <a:t>uses an adaptive Simpson’s rule integrator with a default maximum limit of </a:t>
            </a:r>
            <a:r>
              <a:rPr lang="en-US" sz="2400" b="1" dirty="0"/>
              <a:t>50</a:t>
            </a:r>
            <a:r>
              <a:rPr lang="en-US" sz="2400" dirty="0"/>
              <a:t> </a:t>
            </a:r>
            <a:r>
              <a:rPr lang="en-US" sz="2400" i="1" dirty="0"/>
              <a:t>subintervals</a:t>
            </a:r>
            <a:r>
              <a:rPr lang="en-US" sz="2400" dirty="0"/>
              <a:t> into which any given integration interval can be divided (based on the rate of change of the function within that interval)</a:t>
            </a:r>
          </a:p>
          <a:p>
            <a:r>
              <a:rPr lang="en-US" sz="2400" dirty="0"/>
              <a:t>If your integrand is highly oscillatory across your limits of integration, the quad() numerical estimate may fail to capture the </a:t>
            </a:r>
            <a:r>
              <a:rPr lang="en-US" sz="2400" b="1" dirty="0">
                <a:solidFill>
                  <a:srgbClr val="FF0000"/>
                </a:solidFill>
              </a:rPr>
              <a:t>high-frequency extrema points</a:t>
            </a:r>
          </a:p>
          <a:p>
            <a:r>
              <a:rPr lang="en-US" sz="2400" dirty="0"/>
              <a:t>In these more extreme situations, we can improve SciPy’s quad()’s accuracy by specifying a greater subinterval </a:t>
            </a:r>
            <a:r>
              <a:rPr lang="en-US" sz="2400" b="1" dirty="0">
                <a:solidFill>
                  <a:srgbClr val="0070C0"/>
                </a:solidFill>
              </a:rPr>
              <a:t>limit</a:t>
            </a:r>
          </a:p>
          <a:p>
            <a:r>
              <a:rPr lang="en-US" sz="2400" dirty="0"/>
              <a:t>This additional processing may significantly slow down the response time of </a:t>
            </a:r>
            <a:r>
              <a:rPr lang="en-US" sz="2400" b="1" dirty="0">
                <a:solidFill>
                  <a:srgbClr val="00B050"/>
                </a:solidFill>
              </a:rPr>
              <a:t>quad()</a:t>
            </a:r>
            <a:r>
              <a:rPr lang="en-US" sz="24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03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>
                <a:latin typeface="+mn-lt"/>
              </a:rPr>
              <a:t> oscillating_integrand.py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194288" y="6356351"/>
            <a:ext cx="1321062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CCBEFD-4D3B-8C86-247C-ADB1CD3AD24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176" y="1605580"/>
            <a:ext cx="4200000" cy="493333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8468379-43E2-B613-0893-FBDCC4A78FAB}"/>
              </a:ext>
            </a:extLst>
          </p:cNvPr>
          <p:cNvGrpSpPr>
            <a:grpSpLocks/>
          </p:cNvGrpSpPr>
          <p:nvPr/>
        </p:nvGrpSpPr>
        <p:grpSpPr>
          <a:xfrm>
            <a:off x="3253544" y="2270895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28151AA-6404-C3B1-E668-C36C531C47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3D17457-D098-DB33-B42A-CB28D166632F}"/>
                </a:ext>
              </a:extLst>
            </p:cNvPr>
            <p:cNvSpPr txBox="1">
              <a:spLocks/>
            </p:cNvSpPr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0EC1BB6-263E-402F-32EF-DB4BE32D4AE8}"/>
              </a:ext>
            </a:extLst>
          </p:cNvPr>
          <p:cNvGrpSpPr>
            <a:grpSpLocks/>
          </p:cNvGrpSpPr>
          <p:nvPr/>
        </p:nvGrpSpPr>
        <p:grpSpPr>
          <a:xfrm>
            <a:off x="3219605" y="3193480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89398E0-0B60-AAA3-405D-E551377FCE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577243-EF21-0E30-96BC-9E7D7ED3DCC6}"/>
                </a:ext>
              </a:extLst>
            </p:cNvPr>
            <p:cNvSpPr txBox="1">
              <a:spLocks/>
            </p:cNvSpPr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37CE1-CEA0-9954-BE94-DD4C044810A3}"/>
                  </a:ext>
                </a:extLst>
              </p:cNvPr>
              <p:cNvSpPr txBox="1"/>
              <p:nvPr/>
            </p:nvSpPr>
            <p:spPr>
              <a:xfrm>
                <a:off x="6730961" y="2317062"/>
                <a:ext cx="13007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37CE1-CEA0-9954-BE94-DD4C04481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961" y="2317062"/>
                <a:ext cx="1300741" cy="276999"/>
              </a:xfrm>
              <a:prstGeom prst="rect">
                <a:avLst/>
              </a:prstGeom>
              <a:blipFill>
                <a:blip r:embed="rId4"/>
                <a:stretch>
                  <a:fillRect l="-6075" t="-2174" r="-140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A4EAFF-E336-6031-FDBE-55B58F498548}"/>
                  </a:ext>
                </a:extLst>
              </p:cNvPr>
              <p:cNvSpPr txBox="1"/>
              <p:nvPr/>
            </p:nvSpPr>
            <p:spPr>
              <a:xfrm>
                <a:off x="6730961" y="2943260"/>
                <a:ext cx="1851404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A4EAFF-E336-6031-FDBE-55B58F498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961" y="2943260"/>
                <a:ext cx="1851404" cy="7265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C8090F4-E03B-173E-AA12-FE22F2028D55}"/>
                  </a:ext>
                </a:extLst>
              </p:cNvPr>
              <p:cNvSpPr txBox="1"/>
              <p:nvPr/>
            </p:nvSpPr>
            <p:spPr>
              <a:xfrm>
                <a:off x="6744683" y="3592816"/>
                <a:ext cx="17107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C8090F4-E03B-173E-AA12-FE22F2028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683" y="3592816"/>
                <a:ext cx="1710725" cy="276999"/>
              </a:xfrm>
              <a:prstGeom prst="rect">
                <a:avLst/>
              </a:prstGeom>
              <a:blipFill>
                <a:blip r:embed="rId6"/>
                <a:stretch>
                  <a:fillRect l="-2491" r="-249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1FB4CD-C3A1-4B2E-5D40-4115511D7371}"/>
                  </a:ext>
                </a:extLst>
              </p:cNvPr>
              <p:cNvSpPr txBox="1"/>
              <p:nvPr/>
            </p:nvSpPr>
            <p:spPr>
              <a:xfrm>
                <a:off x="7075772" y="4103773"/>
                <a:ext cx="1851404" cy="7190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5000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1FB4CD-C3A1-4B2E-5D40-4115511D7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772" y="4103773"/>
                <a:ext cx="1851404" cy="7190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302CAAC-AAB1-8D19-67BB-B2050A9C3B15}"/>
                  </a:ext>
                </a:extLst>
              </p:cNvPr>
              <p:cNvSpPr txBox="1"/>
              <p:nvPr/>
            </p:nvSpPr>
            <p:spPr>
              <a:xfrm>
                <a:off x="7176010" y="4962672"/>
                <a:ext cx="12864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5000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302CAAC-AAB1-8D19-67BB-B2050A9C3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010" y="4962672"/>
                <a:ext cx="1286441" cy="276999"/>
              </a:xfrm>
              <a:prstGeom prst="rect">
                <a:avLst/>
              </a:prstGeom>
              <a:blipFill>
                <a:blip r:embed="rId8"/>
                <a:stretch>
                  <a:fillRect l="-142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8373F1A-DF62-E815-1F54-A2543B9CE1A3}"/>
                  </a:ext>
                </a:extLst>
              </p:cNvPr>
              <p:cNvSpPr txBox="1"/>
              <p:nvPr/>
            </p:nvSpPr>
            <p:spPr>
              <a:xfrm>
                <a:off x="7059076" y="5379527"/>
                <a:ext cx="18545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−0.987963…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8373F1A-DF62-E815-1F54-A2543B9CE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076" y="5379527"/>
                <a:ext cx="185456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477F1932-336F-1B85-3CC7-EECAB3AF26A8}"/>
              </a:ext>
            </a:extLst>
          </p:cNvPr>
          <p:cNvGrpSpPr/>
          <p:nvPr/>
        </p:nvGrpSpPr>
        <p:grpSpPr>
          <a:xfrm>
            <a:off x="3750364" y="1588248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7B0DCC-75BB-A319-3EEC-3812126EBD7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06EBE4A-0919-D4D3-0F12-3126F63EAA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161C3FF-48D2-C8A6-581E-CF2E01A7BED8}"/>
              </a:ext>
            </a:extLst>
          </p:cNvPr>
          <p:cNvGrpSpPr/>
          <p:nvPr/>
        </p:nvGrpSpPr>
        <p:grpSpPr>
          <a:xfrm>
            <a:off x="4933851" y="4110301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02307C2-2D6B-55F9-1348-08E879C10B4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8C54AC0-79D0-2743-5913-38F1D94C5C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D17DFD1-7A3C-ECF5-BCBF-CF992BBBA6AD}"/>
              </a:ext>
            </a:extLst>
          </p:cNvPr>
          <p:cNvGrpSpPr/>
          <p:nvPr/>
        </p:nvGrpSpPr>
        <p:grpSpPr>
          <a:xfrm>
            <a:off x="6465339" y="5706980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C1D4EC8-03DE-2229-6BFB-A2C20941BB7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93E80E4-BB76-5CBC-6A35-4A710C99E5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FDB88FC-BB52-6E14-E69F-2F609A530BB1}"/>
              </a:ext>
            </a:extLst>
          </p:cNvPr>
          <p:cNvGrpSpPr/>
          <p:nvPr/>
        </p:nvGrpSpPr>
        <p:grpSpPr>
          <a:xfrm>
            <a:off x="5598787" y="5926563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CA04107-C08A-338E-AC9C-65AA6C1FFE0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F55A018-86DC-D1CC-CC86-BD76048B77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834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7" grpId="0"/>
      <p:bldP spid="18" grpId="0"/>
      <p:bldP spid="2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oscillating_integrand.py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C800F-D8E8-1154-0C51-66F8F5FF4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30" y="1457297"/>
            <a:ext cx="8380740" cy="47874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0A8461-178F-2BBC-792C-75B799B8B46B}"/>
              </a:ext>
            </a:extLst>
          </p:cNvPr>
          <p:cNvSpPr/>
          <p:nvPr/>
        </p:nvSpPr>
        <p:spPr>
          <a:xfrm>
            <a:off x="8128563" y="6015392"/>
            <a:ext cx="312967" cy="2294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37A49A-1483-CE2E-B940-1FBFBC2ED761}"/>
              </a:ext>
            </a:extLst>
          </p:cNvPr>
          <p:cNvSpPr/>
          <p:nvPr/>
        </p:nvSpPr>
        <p:spPr>
          <a:xfrm>
            <a:off x="1042472" y="6015391"/>
            <a:ext cx="312967" cy="2294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E0C8DB53-4C55-E1EA-C32A-1DB54FC66387}"/>
              </a:ext>
            </a:extLst>
          </p:cNvPr>
          <p:cNvCxnSpPr>
            <a:stCxn id="7" idx="0"/>
            <a:endCxn id="6" idx="3"/>
          </p:cNvCxnSpPr>
          <p:nvPr/>
        </p:nvCxnSpPr>
        <p:spPr>
          <a:xfrm rot="16200000" flipH="1">
            <a:off x="4742000" y="2472346"/>
            <a:ext cx="1" cy="7086091"/>
          </a:xfrm>
          <a:prstGeom prst="bentConnector3">
            <a:avLst>
              <a:gd name="adj1" fmla="val -2286000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92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1D2F90A8-361C-AF9C-FABE-3117687AD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191" y="1902179"/>
            <a:ext cx="6647619" cy="2847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oscillating_integrand.py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194288" y="6356351"/>
            <a:ext cx="1321062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1232505-49AF-C0FD-93BE-50DD225ACB41}"/>
              </a:ext>
            </a:extLst>
          </p:cNvPr>
          <p:cNvGrpSpPr/>
          <p:nvPr/>
        </p:nvGrpSpPr>
        <p:grpSpPr>
          <a:xfrm>
            <a:off x="6669386" y="2347808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39D9215-F2A8-3DA9-FD89-28EBF1A98F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C7DEBA-7C6B-4110-C2CF-5A7319697BD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79B932E-98FF-9B4B-37DF-ED5E7474731F}"/>
              </a:ext>
            </a:extLst>
          </p:cNvPr>
          <p:cNvGrpSpPr/>
          <p:nvPr/>
        </p:nvGrpSpPr>
        <p:grpSpPr>
          <a:xfrm>
            <a:off x="4598760" y="2577816"/>
            <a:ext cx="1076632" cy="369332"/>
            <a:chOff x="4704120" y="2356972"/>
            <a:chExt cx="1076632" cy="36933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A3EBA5F-4BD9-E18A-465F-FDDC4D5D6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A976835-69F5-2785-1EC7-8DEF446D757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D9822A8-E04E-CA7F-8ABA-5D48E5DB5491}"/>
              </a:ext>
            </a:extLst>
          </p:cNvPr>
          <p:cNvGrpSpPr/>
          <p:nvPr/>
        </p:nvGrpSpPr>
        <p:grpSpPr>
          <a:xfrm>
            <a:off x="7848710" y="3490469"/>
            <a:ext cx="1068643" cy="369332"/>
            <a:chOff x="3647644" y="4910075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1F8A3A3-A61B-B980-A654-CA0A3CE029B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C9D7634-C078-A699-588E-5A41F4F3E7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CFD56B-C266-8778-5FAB-3AE84A38D7AB}"/>
              </a:ext>
            </a:extLst>
          </p:cNvPr>
          <p:cNvGrpSpPr/>
          <p:nvPr/>
        </p:nvGrpSpPr>
        <p:grpSpPr>
          <a:xfrm>
            <a:off x="4591204" y="3726718"/>
            <a:ext cx="1064340" cy="369332"/>
            <a:chOff x="3647644" y="5421073"/>
            <a:chExt cx="1064340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A2F32A8-02AC-60D5-8C7C-9173BB8F93E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7C6FD79-5711-57B8-11C8-9F0CC453C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8156161-BDDE-525E-D67B-5A27A431CC4E}"/>
              </a:ext>
            </a:extLst>
          </p:cNvPr>
          <p:cNvGrpSpPr/>
          <p:nvPr/>
        </p:nvGrpSpPr>
        <p:grpSpPr>
          <a:xfrm>
            <a:off x="4553418" y="4405508"/>
            <a:ext cx="1068643" cy="369332"/>
            <a:chOff x="3647644" y="5359159"/>
            <a:chExt cx="1068643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CF676A9-5E29-EB36-73CE-F6DE39C384B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A7A2E64-5B44-0DBC-2113-F9388254EB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70C22123-2750-2A36-4E1C-043510742F54}"/>
              </a:ext>
            </a:extLst>
          </p:cNvPr>
          <p:cNvSpPr/>
          <p:nvPr/>
        </p:nvSpPr>
        <p:spPr>
          <a:xfrm>
            <a:off x="6483927" y="3564731"/>
            <a:ext cx="989314" cy="21657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137B433-CD71-F09E-0C96-935C08C43CC4}"/>
              </a:ext>
            </a:extLst>
          </p:cNvPr>
          <p:cNvSpPr/>
          <p:nvPr/>
        </p:nvSpPr>
        <p:spPr>
          <a:xfrm>
            <a:off x="2877867" y="2424187"/>
            <a:ext cx="1775982" cy="21657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F40563C-6E23-B471-F1FA-EEAA17B060FB}"/>
              </a:ext>
            </a:extLst>
          </p:cNvPr>
          <p:cNvSpPr/>
          <p:nvPr/>
        </p:nvSpPr>
        <p:spPr>
          <a:xfrm>
            <a:off x="2525304" y="4483419"/>
            <a:ext cx="1075145" cy="21657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E02EDD17-940C-1F80-7C2C-29A629F4C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5880" y="5343723"/>
            <a:ext cx="3615937" cy="968046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C2890935-7393-62EC-3086-AF744EE0323B}"/>
              </a:ext>
            </a:extLst>
          </p:cNvPr>
          <p:cNvSpPr txBox="1"/>
          <p:nvPr/>
        </p:nvSpPr>
        <p:spPr>
          <a:xfrm>
            <a:off x="6494982" y="5310873"/>
            <a:ext cx="61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1A5FCE-6E1C-7843-AA3C-E185A5CF5307}"/>
              </a:ext>
            </a:extLst>
          </p:cNvPr>
          <p:cNvSpPr txBox="1"/>
          <p:nvPr/>
        </p:nvSpPr>
        <p:spPr>
          <a:xfrm>
            <a:off x="6494982" y="5626115"/>
            <a:ext cx="61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C8BBCBA-9FC4-5069-3849-12A52F4FE63F}"/>
              </a:ext>
            </a:extLst>
          </p:cNvPr>
          <p:cNvSpPr txBox="1"/>
          <p:nvPr/>
        </p:nvSpPr>
        <p:spPr>
          <a:xfrm>
            <a:off x="6494982" y="5941357"/>
            <a:ext cx="61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81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2" grpId="0"/>
      <p:bldP spid="53" grpId="0"/>
      <p:bldP spid="5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Irregular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SciPy has a </a:t>
            </a:r>
            <a:r>
              <a:rPr lang="en-US" sz="2400" b="1" dirty="0">
                <a:solidFill>
                  <a:srgbClr val="00B050"/>
                </a:solidFill>
              </a:rPr>
              <a:t>cumulative_simpson()</a:t>
            </a:r>
            <a:r>
              <a:rPr lang="en-US" sz="2400" dirty="0"/>
              <a:t> function that uses an adaptive algorithm that can handle numerically estimating a quadrature even if the input domain is </a:t>
            </a:r>
            <a:r>
              <a:rPr lang="en-US" sz="2400" b="1" dirty="0">
                <a:solidFill>
                  <a:srgbClr val="FF0000"/>
                </a:solidFill>
              </a:rPr>
              <a:t>irregularly spaced</a:t>
            </a:r>
          </a:p>
          <a:p>
            <a:r>
              <a:rPr lang="en-US" sz="2400" dirty="0"/>
              <a:t>Irregular spacing will occur if you are unable to take samples of a function at a </a:t>
            </a:r>
            <a:r>
              <a:rPr lang="en-US" sz="2400" b="1" dirty="0"/>
              <a:t>consistent interval or rate</a:t>
            </a:r>
          </a:p>
          <a:p>
            <a:r>
              <a:rPr lang="en-US" sz="2400" dirty="0"/>
              <a:t>It remains your responsibility to </a:t>
            </a:r>
            <a:r>
              <a:rPr lang="en-US" sz="2400" b="1" dirty="0">
                <a:solidFill>
                  <a:srgbClr val="7030A0"/>
                </a:solidFill>
              </a:rPr>
              <a:t>obtain enough range values </a:t>
            </a:r>
            <a:r>
              <a:rPr lang="en-US" sz="2400" dirty="0"/>
              <a:t>within periods where your integrand is strongly or rapidly </a:t>
            </a:r>
            <a:r>
              <a:rPr lang="en-US" sz="2400" i="1" dirty="0"/>
              <a:t>oscillating</a:t>
            </a:r>
          </a:p>
          <a:p>
            <a:r>
              <a:rPr lang="en-US" sz="2400" dirty="0"/>
              <a:t>But the </a:t>
            </a:r>
            <a:r>
              <a:rPr lang="en-US" sz="2400" b="1" dirty="0">
                <a:solidFill>
                  <a:srgbClr val="00B050"/>
                </a:solidFill>
              </a:rPr>
              <a:t>cumulative_simpson()</a:t>
            </a:r>
            <a:r>
              <a:rPr lang="en-US" sz="2400" dirty="0"/>
              <a:t> function can typically do an admirable job of estimating the integral even if presented with a</a:t>
            </a:r>
            <a:r>
              <a:rPr lang="en-US" sz="2400" b="1" dirty="0">
                <a:solidFill>
                  <a:srgbClr val="0070C0"/>
                </a:solidFill>
              </a:rPr>
              <a:t> few sample points that are randomly spaced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72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D31E9F5-7AF8-B878-D92F-87B50B67B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905" y="1823620"/>
            <a:ext cx="4476190" cy="46285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irregular_integration.py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4A62D6-98CB-9313-30A4-99B506A906E6}"/>
              </a:ext>
            </a:extLst>
          </p:cNvPr>
          <p:cNvGrpSpPr/>
          <p:nvPr/>
        </p:nvGrpSpPr>
        <p:grpSpPr>
          <a:xfrm>
            <a:off x="6782742" y="3141296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A9991C6-096C-E154-A723-59C7E17248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F0F262-C03F-D7A0-AECA-1FE2A26EB6F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9096E8C-1981-332D-4D60-E1170040496C}"/>
              </a:ext>
            </a:extLst>
          </p:cNvPr>
          <p:cNvGrpSpPr/>
          <p:nvPr/>
        </p:nvGrpSpPr>
        <p:grpSpPr>
          <a:xfrm>
            <a:off x="5233554" y="4031683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E16A3EA-4EC5-C70B-6A9E-8452B18903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DFFCD45-5366-A8F8-051B-DC7B6ED94C4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E13196-04DE-A2CB-F745-F5E9DB8CF0D3}"/>
                  </a:ext>
                </a:extLst>
              </p:cNvPr>
              <p:cNvSpPr txBox="1"/>
              <p:nvPr/>
            </p:nvSpPr>
            <p:spPr>
              <a:xfrm>
                <a:off x="4517927" y="3648849"/>
                <a:ext cx="10622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E13196-04DE-A2CB-F745-F5E9DB8CF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927" y="3648849"/>
                <a:ext cx="1062214" cy="276999"/>
              </a:xfrm>
              <a:prstGeom prst="rect">
                <a:avLst/>
              </a:prstGeom>
              <a:blipFill>
                <a:blip r:embed="rId4"/>
                <a:stretch>
                  <a:fillRect l="-5172" t="-4444" r="-459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18A2185-6A78-E0B0-6CFE-B703C2579784}"/>
              </a:ext>
            </a:extLst>
          </p:cNvPr>
          <p:cNvGrpSpPr/>
          <p:nvPr/>
        </p:nvGrpSpPr>
        <p:grpSpPr>
          <a:xfrm>
            <a:off x="6439139" y="5651328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AD8C16A-1E05-8EC9-075C-53177F30DD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395B75-37B5-4A0C-651A-2570233067D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907EC117-FA26-ED2D-AF3E-065161B18976}"/>
              </a:ext>
            </a:extLst>
          </p:cNvPr>
          <p:cNvSpPr/>
          <p:nvPr/>
        </p:nvSpPr>
        <p:spPr>
          <a:xfrm>
            <a:off x="3136166" y="5731804"/>
            <a:ext cx="688123" cy="21474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D2826D-C321-F726-826E-44DDE5E8FF3F}"/>
              </a:ext>
            </a:extLst>
          </p:cNvPr>
          <p:cNvSpPr/>
          <p:nvPr/>
        </p:nvSpPr>
        <p:spPr>
          <a:xfrm>
            <a:off x="5580141" y="5731804"/>
            <a:ext cx="688123" cy="21474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431273F-B0A2-00F0-6F3D-5C5D0DDBB482}"/>
              </a:ext>
            </a:extLst>
          </p:cNvPr>
          <p:cNvGrpSpPr/>
          <p:nvPr/>
        </p:nvGrpSpPr>
        <p:grpSpPr>
          <a:xfrm>
            <a:off x="4337729" y="6104075"/>
            <a:ext cx="1068643" cy="369332"/>
            <a:chOff x="3647644" y="4910075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2C4DD6-5209-1F1A-43D6-93FF5C1E82E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FD169CB-5B16-C0C7-3F41-8425A80B54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59EB9CB-5C12-A243-8FC6-CC89DB197FE4}"/>
                  </a:ext>
                </a:extLst>
              </p:cNvPr>
              <p:cNvSpPr txBox="1"/>
              <p:nvPr/>
            </p:nvSpPr>
            <p:spPr>
              <a:xfrm>
                <a:off x="5582436" y="4909830"/>
                <a:ext cx="927433" cy="5984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59EB9CB-5C12-A243-8FC6-CC89DB197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2436" y="4909830"/>
                <a:ext cx="927433" cy="5984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2410BA69-76F7-804E-679E-91A60DD6FD1E}"/>
              </a:ext>
            </a:extLst>
          </p:cNvPr>
          <p:cNvSpPr/>
          <p:nvPr/>
        </p:nvSpPr>
        <p:spPr>
          <a:xfrm>
            <a:off x="3883877" y="5728621"/>
            <a:ext cx="529425" cy="21474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4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 animBg="1"/>
      <p:bldP spid="18" grpId="0" animBg="1"/>
      <p:bldP spid="22" grpId="0" animBg="1"/>
      <p:bldP spid="2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irregular_integration.py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3B4886A-A355-5718-51FE-3BFDF2BCA2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762" y="1690689"/>
            <a:ext cx="6390476" cy="44666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12789C-1987-8BF0-F8D7-F7A31641492C}"/>
                  </a:ext>
                </a:extLst>
              </p:cNvPr>
              <p:cNvSpPr txBox="1"/>
              <p:nvPr/>
            </p:nvSpPr>
            <p:spPr>
              <a:xfrm>
                <a:off x="6834421" y="1490938"/>
                <a:ext cx="1369990" cy="5984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12789C-1987-8BF0-F8D7-F7A316414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421" y="1490938"/>
                <a:ext cx="1369990" cy="5984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CD471C0E-7588-70BC-40A2-FADD1C362955}"/>
              </a:ext>
            </a:extLst>
          </p:cNvPr>
          <p:cNvGrpSpPr/>
          <p:nvPr/>
        </p:nvGrpSpPr>
        <p:grpSpPr>
          <a:xfrm>
            <a:off x="6231078" y="2136212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D997285-CF09-51B0-B93C-A60C1F3F59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DBB121-E117-0922-67D1-EABC29F9125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360EC2A-4B0D-32BE-221C-5AB1876ED99A}"/>
              </a:ext>
            </a:extLst>
          </p:cNvPr>
          <p:cNvGrpSpPr/>
          <p:nvPr/>
        </p:nvGrpSpPr>
        <p:grpSpPr>
          <a:xfrm>
            <a:off x="6150753" y="2824029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D7A9599-4471-CD91-7276-7A3E5AD8B2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A9D736-CBB4-0681-1A64-9AAC332A68B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4D42758-198B-3251-0AC6-80582C36AC57}"/>
              </a:ext>
            </a:extLst>
          </p:cNvPr>
          <p:cNvSpPr/>
          <p:nvPr/>
        </p:nvSpPr>
        <p:spPr>
          <a:xfrm>
            <a:off x="4978472" y="2901322"/>
            <a:ext cx="383458" cy="21474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670FE56-4AE2-2DCF-62E1-F6C4E23B6403}"/>
              </a:ext>
            </a:extLst>
          </p:cNvPr>
          <p:cNvGrpSpPr/>
          <p:nvPr/>
        </p:nvGrpSpPr>
        <p:grpSpPr>
          <a:xfrm>
            <a:off x="5635365" y="3044396"/>
            <a:ext cx="1068643" cy="369332"/>
            <a:chOff x="3647644" y="4910075"/>
            <a:chExt cx="106864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D77EE0E-AF1E-7FAC-6EB3-37E907656DE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689D530-7BED-8167-B246-3BC8D5F2C4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FD06E3E-CB29-7813-A1D7-59E01A277482}"/>
              </a:ext>
            </a:extLst>
          </p:cNvPr>
          <p:cNvGrpSpPr/>
          <p:nvPr/>
        </p:nvGrpSpPr>
        <p:grpSpPr>
          <a:xfrm>
            <a:off x="7724184" y="3972288"/>
            <a:ext cx="1064340" cy="369332"/>
            <a:chOff x="3647644" y="5421073"/>
            <a:chExt cx="1064340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1D685E-61A5-2402-4882-6498C1E1FE0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37E7ED2-FFF5-08F5-E017-34FBCABC97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6FACE9D-0D34-3078-E1B2-47518B5C200B}"/>
              </a:ext>
            </a:extLst>
          </p:cNvPr>
          <p:cNvGrpSpPr/>
          <p:nvPr/>
        </p:nvGrpSpPr>
        <p:grpSpPr>
          <a:xfrm>
            <a:off x="4823606" y="4424219"/>
            <a:ext cx="1068643" cy="369332"/>
            <a:chOff x="3647644" y="5359159"/>
            <a:chExt cx="1068643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D715E55-FD04-2DF1-A0EA-7C6506092BF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4E66019-E91D-A8EB-DA32-F6A870E934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0191DCD-C003-28C8-0B13-64540A9DF63A}"/>
              </a:ext>
            </a:extLst>
          </p:cNvPr>
          <p:cNvGrpSpPr/>
          <p:nvPr/>
        </p:nvGrpSpPr>
        <p:grpSpPr>
          <a:xfrm>
            <a:off x="6257381" y="4651431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8173982-5764-701F-A610-4224204E3BE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84E058C-0B3F-87CD-7A9E-9DE676D333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E4F45F7-541B-340C-B678-8B5A2B3C017C}"/>
              </a:ext>
            </a:extLst>
          </p:cNvPr>
          <p:cNvGrpSpPr/>
          <p:nvPr/>
        </p:nvGrpSpPr>
        <p:grpSpPr>
          <a:xfrm>
            <a:off x="4644099" y="5106855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2EAE65B-4450-5637-F698-DB0164B26BB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23BC72A-3EAE-DD7E-F8FE-4E51EAEAB5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881B144B-A947-8BBD-F2D6-65FB5B3CE171}"/>
              </a:ext>
            </a:extLst>
          </p:cNvPr>
          <p:cNvSpPr/>
          <p:nvPr/>
        </p:nvSpPr>
        <p:spPr>
          <a:xfrm>
            <a:off x="2803252" y="5184148"/>
            <a:ext cx="192361" cy="21474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4F82574-5120-A009-3EAE-7EA90E904AE8}"/>
              </a:ext>
            </a:extLst>
          </p:cNvPr>
          <p:cNvSpPr/>
          <p:nvPr/>
        </p:nvSpPr>
        <p:spPr>
          <a:xfrm>
            <a:off x="2471482" y="5184148"/>
            <a:ext cx="192361" cy="21474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63C8E9F-0E11-7BFE-0B07-2B8847ED004B}"/>
              </a:ext>
            </a:extLst>
          </p:cNvPr>
          <p:cNvSpPr/>
          <p:nvPr/>
        </p:nvSpPr>
        <p:spPr>
          <a:xfrm>
            <a:off x="2611522" y="2217098"/>
            <a:ext cx="1712827" cy="21474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1C6C41-7C37-E9B9-D2B6-4C48754ED23A}"/>
              </a:ext>
            </a:extLst>
          </p:cNvPr>
          <p:cNvSpPr/>
          <p:nvPr/>
        </p:nvSpPr>
        <p:spPr>
          <a:xfrm>
            <a:off x="4260641" y="4038279"/>
            <a:ext cx="908364" cy="21474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BFF523C-0E15-EF47-0113-70409BBD5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866" y="2373522"/>
            <a:ext cx="933333" cy="27333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995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2" grpId="0" animBg="1"/>
      <p:bldP spid="38" grpId="0" animBg="1"/>
      <p:bldP spid="40" grpId="0" animBg="1"/>
      <p:bldP spid="41" grpId="0" animBg="1"/>
      <p:bldP spid="4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Numerical Differentiation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Your scientist has asked you to numerically compute the </a:t>
                </a:r>
                <a:r>
                  <a:rPr lang="en-US" sz="2400" b="1" dirty="0"/>
                  <a:t>first</a:t>
                </a:r>
                <a:r>
                  <a:rPr lang="en-US" sz="2400" dirty="0"/>
                  <a:t> derivative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en-US" sz="2400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 </a:t>
                </a:r>
                <a:r>
                  <a:rPr lang="en-US" sz="2400" dirty="0"/>
                  <a:t>and to plot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across the interval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5D23E0-7E6A-1397-73EE-CA6E4C29C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685" y="3085163"/>
            <a:ext cx="3224630" cy="356297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4135D1-60C0-FF8B-41E8-4D174AB31DC2}"/>
              </a:ext>
            </a:extLst>
          </p:cNvPr>
          <p:cNvGrpSpPr/>
          <p:nvPr/>
        </p:nvGrpSpPr>
        <p:grpSpPr>
          <a:xfrm>
            <a:off x="6718404" y="3429000"/>
            <a:ext cx="1536492" cy="2218046"/>
            <a:chOff x="6718404" y="3429000"/>
            <a:chExt cx="1536492" cy="221804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59D7C91-E4D3-9A04-4011-CB59AB567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4950" y="3429000"/>
              <a:ext cx="1263400" cy="171377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6FEF245-3236-4820-9B7A-FB1B535E340D}"/>
                </a:ext>
              </a:extLst>
            </p:cNvPr>
            <p:cNvSpPr txBox="1"/>
            <p:nvPr/>
          </p:nvSpPr>
          <p:spPr>
            <a:xfrm>
              <a:off x="6718404" y="5123826"/>
              <a:ext cx="15364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Pierre de Fermat</a:t>
              </a:r>
            </a:p>
            <a:p>
              <a:pPr algn="ctr"/>
              <a:r>
                <a:rPr lang="en-US" sz="1400" dirty="0"/>
                <a:t>1607-1665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0EEB01-E4E8-D480-C18E-422AA6AA6158}"/>
                  </a:ext>
                </a:extLst>
              </p:cNvPr>
              <p:cNvSpPr txBox="1"/>
              <p:nvPr/>
            </p:nvSpPr>
            <p:spPr>
              <a:xfrm>
                <a:off x="1534292" y="3578251"/>
                <a:ext cx="8358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0EEB01-E4E8-D480-C18E-422AA6AA6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292" y="3578251"/>
                <a:ext cx="835870" cy="307777"/>
              </a:xfrm>
              <a:prstGeom prst="rect">
                <a:avLst/>
              </a:prstGeom>
              <a:blipFill>
                <a:blip r:embed="rId5"/>
                <a:stretch>
                  <a:fillRect l="-7299" r="-292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387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irregular_integration.py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C39880-1EE8-D895-C598-31F077569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86D1EF-DC4B-430F-2DCA-C188E06AD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964" y="3429000"/>
            <a:ext cx="2645325" cy="51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1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Scintillator Detectors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144292-73F3-68AF-93CC-C1D1D8479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37" y="1262222"/>
            <a:ext cx="6316256" cy="23980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CA9C54-C180-8ABC-9DBA-78B480F10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776" y="3719241"/>
            <a:ext cx="5038448" cy="277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212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Scintillator Detectors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1CA917-0688-2E26-7A65-F3B98D8E3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04" y="1614807"/>
            <a:ext cx="3267161" cy="143067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BAF47E8-D609-D01F-950D-E30A40CDA7C0}"/>
              </a:ext>
            </a:extLst>
          </p:cNvPr>
          <p:cNvGrpSpPr/>
          <p:nvPr/>
        </p:nvGrpSpPr>
        <p:grpSpPr>
          <a:xfrm>
            <a:off x="4687509" y="1349501"/>
            <a:ext cx="3161183" cy="2042539"/>
            <a:chOff x="4687509" y="1349501"/>
            <a:chExt cx="3161183" cy="204253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50FAD3F-0912-B5A0-5ED9-ACEAF0F03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7509" y="1676551"/>
              <a:ext cx="3161183" cy="171548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6E4C77-D42D-C2C2-821A-EA4CD329E602}"/>
                </a:ext>
              </a:extLst>
            </p:cNvPr>
            <p:cNvSpPr txBox="1"/>
            <p:nvPr/>
          </p:nvSpPr>
          <p:spPr>
            <a:xfrm>
              <a:off x="5063037" y="1349501"/>
              <a:ext cx="2229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030A0"/>
                  </a:solidFill>
                </a:rPr>
                <a:t>Compton Scattering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72BF1CE-0568-FEC8-973A-A2BA4A39C367}"/>
              </a:ext>
            </a:extLst>
          </p:cNvPr>
          <p:cNvGrpSpPr/>
          <p:nvPr/>
        </p:nvGrpSpPr>
        <p:grpSpPr>
          <a:xfrm>
            <a:off x="721595" y="3515689"/>
            <a:ext cx="2229322" cy="3134417"/>
            <a:chOff x="721595" y="3515689"/>
            <a:chExt cx="2229322" cy="313441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F579E4F-F641-30B0-7889-D6BD912FE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3516" y="3807534"/>
              <a:ext cx="2057401" cy="284257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581AD5-6F7B-55C1-6BF9-B9AED3E644F7}"/>
                </a:ext>
              </a:extLst>
            </p:cNvPr>
            <p:cNvSpPr txBox="1"/>
            <p:nvPr/>
          </p:nvSpPr>
          <p:spPr>
            <a:xfrm>
              <a:off x="721595" y="3515689"/>
              <a:ext cx="2229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030A0"/>
                  </a:solidFill>
                </a:rPr>
                <a:t>Pure Sodium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904D1DB-F87E-C11A-16E3-A4D7B5FFD1B8}"/>
              </a:ext>
            </a:extLst>
          </p:cNvPr>
          <p:cNvGrpSpPr/>
          <p:nvPr/>
        </p:nvGrpSpPr>
        <p:grpSpPr>
          <a:xfrm>
            <a:off x="3185951" y="3515689"/>
            <a:ext cx="2229322" cy="3134417"/>
            <a:chOff x="3185951" y="3515689"/>
            <a:chExt cx="2229322" cy="313441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138B5D6-C0E7-21D6-0571-A33FEF9D6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57872" y="3807534"/>
              <a:ext cx="2057401" cy="284257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2C9956-E72B-BDBC-EC59-6F7BEEA62426}"/>
                </a:ext>
              </a:extLst>
            </p:cNvPr>
            <p:cNvSpPr txBox="1"/>
            <p:nvPr/>
          </p:nvSpPr>
          <p:spPr>
            <a:xfrm>
              <a:off x="3185951" y="3515689"/>
              <a:ext cx="2229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030A0"/>
                  </a:solidFill>
                </a:rPr>
                <a:t>Doped with Thallium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1ABEB48-1749-B158-357C-FC632B14EB86}"/>
              </a:ext>
            </a:extLst>
          </p:cNvPr>
          <p:cNvGrpSpPr/>
          <p:nvPr/>
        </p:nvGrpSpPr>
        <p:grpSpPr>
          <a:xfrm>
            <a:off x="5650801" y="3549813"/>
            <a:ext cx="2599683" cy="3097954"/>
            <a:chOff x="5650801" y="3549813"/>
            <a:chExt cx="2599683" cy="309795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5491B96-68CF-F56A-3504-6254988CB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22227" y="3809873"/>
              <a:ext cx="2428257" cy="283789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DA904F9-471E-DD82-AC31-B4A011B7C7E6}"/>
                </a:ext>
              </a:extLst>
            </p:cNvPr>
            <p:cNvSpPr txBox="1"/>
            <p:nvPr/>
          </p:nvSpPr>
          <p:spPr>
            <a:xfrm>
              <a:off x="5650801" y="3549813"/>
              <a:ext cx="2229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030A0"/>
                  </a:solidFill>
                </a:rPr>
                <a:t>Photon Emission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A7BF773-00D4-8B39-52F2-56E7CF0E2AF7}"/>
                  </a:ext>
                </a:extLst>
              </p:cNvPr>
              <p:cNvSpPr txBox="1"/>
              <p:nvPr/>
            </p:nvSpPr>
            <p:spPr>
              <a:xfrm>
                <a:off x="7818992" y="5341947"/>
                <a:ext cx="112785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↓ Energy</a:t>
                </a:r>
              </a:p>
              <a:p>
                <a:r>
                  <a:rPr lang="en-US" sz="1600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↑ </a:t>
                </a:r>
                <a14:m>
                  <m:oMath xmlns:m="http://schemas.openxmlformats.org/officeDocument/2006/math">
                    <m:r>
                      <a:rPr lang="en-US" sz="160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A7BF773-00D4-8B39-52F2-56E7CF0E2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8992" y="5341947"/>
                <a:ext cx="112785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9A8D2BFA-E469-F5FD-E440-8E49A9B2F20B}"/>
              </a:ext>
            </a:extLst>
          </p:cNvPr>
          <p:cNvSpPr/>
          <p:nvPr/>
        </p:nvSpPr>
        <p:spPr>
          <a:xfrm>
            <a:off x="2599617" y="2153752"/>
            <a:ext cx="256938" cy="2569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5FF0AB3-DC46-7CB9-3031-E98DE12DB592}"/>
                  </a:ext>
                </a:extLst>
              </p:cNvPr>
              <p:cNvSpPr txBox="1"/>
              <p:nvPr/>
            </p:nvSpPr>
            <p:spPr>
              <a:xfrm>
                <a:off x="147146" y="2071414"/>
                <a:ext cx="112785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↑ Energy</a:t>
                </a:r>
              </a:p>
              <a:p>
                <a:r>
                  <a:rPr lang="en-US" sz="1600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↓ </a:t>
                </a:r>
                <a14:m>
                  <m:oMath xmlns:m="http://schemas.openxmlformats.org/officeDocument/2006/math">
                    <m:r>
                      <a:rPr lang="en-US" sz="160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16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5FF0AB3-DC46-7CB9-3031-E98DE12DB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46" y="2071414"/>
                <a:ext cx="1127851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66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9" grpId="0" animBg="1"/>
      <p:bldP spid="3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Scintillator Detectors – Phase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Photon Interaction</a:t>
            </a:r>
            <a:r>
              <a:rPr lang="en-US" sz="2400" dirty="0"/>
              <a:t>: High-energy </a:t>
            </a:r>
            <a:r>
              <a:rPr lang="en-US" sz="2400" b="1" dirty="0">
                <a:solidFill>
                  <a:srgbClr val="FF0000"/>
                </a:solidFill>
              </a:rPr>
              <a:t>photons</a:t>
            </a:r>
            <a:r>
              <a:rPr lang="en-US" sz="2400" dirty="0"/>
              <a:t> (gamma rays or X-rays) enter the scintillator material, typically composed of sodium iodide doped with thallium </a:t>
            </a:r>
            <a:r>
              <a:rPr lang="en-US" sz="2400" b="1" dirty="0">
                <a:solidFill>
                  <a:srgbClr val="00B050"/>
                </a:solidFill>
              </a:rPr>
              <a:t>Na(Tl)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Energy Deposition</a:t>
            </a:r>
            <a:r>
              <a:rPr lang="en-US" sz="2400" dirty="0"/>
              <a:t>: The incident photons interact with the scintillator material primarily through the photoelectric effect, Compton scattering, or pair production, depending on the photon energy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Light Emission</a:t>
            </a:r>
            <a:r>
              <a:rPr lang="en-US" sz="2400" dirty="0"/>
              <a:t>: These interactions transfer energy to the scintillator material, causing it to emit </a:t>
            </a:r>
            <a:r>
              <a:rPr lang="en-US" sz="2400" b="1" dirty="0">
                <a:solidFill>
                  <a:srgbClr val="0070C0"/>
                </a:solidFill>
              </a:rPr>
              <a:t>light</a:t>
            </a:r>
            <a:r>
              <a:rPr lang="en-US" sz="2400" dirty="0"/>
              <a:t> (</a:t>
            </a:r>
            <a:r>
              <a:rPr lang="en-US" sz="2400" b="1" dirty="0"/>
              <a:t>scintillation</a:t>
            </a:r>
            <a:r>
              <a:rPr lang="en-US" sz="2400" dirty="0"/>
              <a:t>). The amount of light emitted is proportional to the energy of the incident photon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0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Scintillator Detectors – Phase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US" sz="2400" b="1" dirty="0"/>
              <a:t>Photomultiplier Tube (PMT): </a:t>
            </a:r>
            <a:r>
              <a:rPr lang="en-US" sz="2400" dirty="0"/>
              <a:t>The emitted light photons are directed towards a photomultiplier tube or a similar light sensor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en-US" sz="2400" b="1" dirty="0"/>
              <a:t>Electron Emission</a:t>
            </a:r>
            <a:r>
              <a:rPr lang="en-US" sz="2400" dirty="0"/>
              <a:t>: The light photons strike the photocathode of the PMT, causing the emission of photoelectrons via the photoelectric effect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en-US" sz="2400" b="1" dirty="0"/>
              <a:t>Signal Amplification</a:t>
            </a:r>
            <a:r>
              <a:rPr lang="en-US" sz="2400" dirty="0"/>
              <a:t>: These photoelectrons are multiplied through a series of dynodes in the PMT, resulting in a measurable electrical pulse. The amplitude of this pulse is proportional to the number of photoelectrons, which is in turn </a:t>
            </a:r>
            <a:r>
              <a:rPr lang="en-US" sz="2400" b="1" dirty="0">
                <a:solidFill>
                  <a:srgbClr val="0070C0"/>
                </a:solidFill>
              </a:rPr>
              <a:t>proportional to the energy of the initial incident photon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92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Calculating </a:t>
            </a:r>
            <a:r>
              <a:rPr lang="en-US" sz="3200" b="1" dirty="0">
                <a:latin typeface="+mn-lt"/>
              </a:rPr>
              <a:t>Accumulated</a:t>
            </a:r>
            <a:r>
              <a:rPr lang="en-US" sz="3200" dirty="0">
                <a:latin typeface="+mn-lt"/>
              </a:rPr>
              <a:t> Charge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Most detectors measure a signal’s </a:t>
            </a:r>
            <a:r>
              <a:rPr lang="en-US" sz="2400" b="1" dirty="0">
                <a:solidFill>
                  <a:srgbClr val="0070C0"/>
                </a:solidFill>
              </a:rPr>
              <a:t>voltage</a:t>
            </a:r>
          </a:p>
          <a:p>
            <a:r>
              <a:rPr lang="en-US" sz="2400" dirty="0"/>
              <a:t>However, to identify </a:t>
            </a:r>
            <a:r>
              <a:rPr lang="en-US" sz="2400" b="1" dirty="0">
                <a:solidFill>
                  <a:srgbClr val="00B050"/>
                </a:solidFill>
              </a:rPr>
              <a:t>photons having a specific energy, </a:t>
            </a:r>
            <a:r>
              <a:rPr lang="en-US" sz="2400" dirty="0"/>
              <a:t>scientists evaluate the </a:t>
            </a:r>
            <a:r>
              <a:rPr lang="en-US" sz="2400" i="1" dirty="0"/>
              <a:t>accumulated charge</a:t>
            </a:r>
            <a:r>
              <a:rPr lang="en-US" sz="2400" dirty="0"/>
              <a:t> that is proportional to that voltage over time</a:t>
            </a:r>
          </a:p>
          <a:p>
            <a:r>
              <a:rPr lang="en-US" sz="2400" dirty="0"/>
              <a:t>The bridge between voltage and current is </a:t>
            </a:r>
            <a:r>
              <a:rPr lang="en-US" sz="2400" b="1" dirty="0">
                <a:solidFill>
                  <a:srgbClr val="7030A0"/>
                </a:solidFill>
              </a:rPr>
              <a:t>Ohm’s Law</a:t>
            </a:r>
          </a:p>
          <a:p>
            <a:r>
              <a:rPr lang="en-US" sz="2400" dirty="0"/>
              <a:t>If we know the </a:t>
            </a:r>
            <a:r>
              <a:rPr lang="en-US" sz="2400" b="1" dirty="0">
                <a:solidFill>
                  <a:srgbClr val="FF0000"/>
                </a:solidFill>
              </a:rPr>
              <a:t>internal resistance</a:t>
            </a:r>
            <a:r>
              <a:rPr lang="en-US" sz="2400" dirty="0"/>
              <a:t> of the detector and we </a:t>
            </a:r>
            <a:r>
              <a:rPr lang="en-US" sz="2400" b="1" dirty="0"/>
              <a:t>integrate</a:t>
            </a:r>
            <a:r>
              <a:rPr lang="en-US" sz="2400" dirty="0"/>
              <a:t> the signal’s voltage over time, we can estimate the photon’s incident energy </a:t>
            </a:r>
            <a:r>
              <a:rPr lang="en-US" sz="2400" b="1" dirty="0">
                <a:solidFill>
                  <a:srgbClr val="0070C0"/>
                </a:solidFill>
              </a:rPr>
              <a:t>(current over time)</a:t>
            </a:r>
          </a:p>
          <a:p>
            <a:r>
              <a:rPr lang="en-US" sz="2400" dirty="0"/>
              <a:t>Most experiments look for matter interactions with specific photon energies and need to filter out background noise and other non-important interactions</a:t>
            </a:r>
          </a:p>
          <a:p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269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66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Voltage, Current, Resistance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6D43A7-D7AE-417F-B5DD-246E1510B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72" y="1350987"/>
            <a:ext cx="2819400" cy="2826449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EB3D84-8B6A-43A9-AC32-601517D79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374" y="1350987"/>
            <a:ext cx="2819400" cy="2826449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3EB9D4-1372-41C7-92A6-0BF360F87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077" y="1350987"/>
            <a:ext cx="2836030" cy="2826449"/>
          </a:xfrm>
          <a:prstGeom prst="rect">
            <a:avLst/>
          </a:prstGeom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453F096-277D-41C9-B6CC-5988F58BAF06}"/>
              </a:ext>
            </a:extLst>
          </p:cNvPr>
          <p:cNvSpPr txBox="1"/>
          <p:nvPr/>
        </p:nvSpPr>
        <p:spPr>
          <a:xfrm>
            <a:off x="465890" y="4190460"/>
            <a:ext cx="2378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V = Voltage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Volts (V)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0ED6EA-61FE-469E-8737-7F24E8EC8086}"/>
              </a:ext>
            </a:extLst>
          </p:cNvPr>
          <p:cNvSpPr txBox="1"/>
          <p:nvPr/>
        </p:nvSpPr>
        <p:spPr>
          <a:xfrm>
            <a:off x="3678421" y="4190460"/>
            <a:ext cx="1759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I = Current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Amps (A)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7E25338-D2E1-4F3D-AC5B-0B6F3B625EDB}"/>
                  </a:ext>
                </a:extLst>
              </p:cNvPr>
              <p:cNvSpPr txBox="1"/>
              <p:nvPr/>
            </p:nvSpPr>
            <p:spPr>
              <a:xfrm>
                <a:off x="6589439" y="4190460"/>
                <a:ext cx="175930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R = Resistance</a:t>
                </a:r>
              </a:p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Ohms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𝛀</m:t>
                    </m:r>
                  </m:oMath>
                </a14:m>
                <a:r>
                  <a:rPr lang="en-US" b="1" dirty="0">
                    <a:solidFill>
                      <a:srgbClr val="7030A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7E25338-D2E1-4F3D-AC5B-0B6F3B625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439" y="4190460"/>
                <a:ext cx="1759306" cy="646331"/>
              </a:xfrm>
              <a:prstGeom prst="rect">
                <a:avLst/>
              </a:prstGeom>
              <a:blipFill>
                <a:blip r:embed="rId5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2CBF19DE-611C-49DC-A3AA-201CCDD2EC25}"/>
              </a:ext>
            </a:extLst>
          </p:cNvPr>
          <p:cNvGrpSpPr/>
          <p:nvPr/>
        </p:nvGrpSpPr>
        <p:grpSpPr>
          <a:xfrm>
            <a:off x="380507" y="5041505"/>
            <a:ext cx="2549729" cy="1314845"/>
            <a:chOff x="397536" y="5041506"/>
            <a:chExt cx="2549729" cy="1314845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9DBE635-6496-4C06-80D0-0D60EF4DA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7536" y="5041506"/>
              <a:ext cx="957834" cy="131484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0AAECF-3F64-41ED-8B6C-C10BB83006CC}"/>
                </a:ext>
              </a:extLst>
            </p:cNvPr>
            <p:cNvSpPr txBox="1"/>
            <p:nvPr/>
          </p:nvSpPr>
          <p:spPr>
            <a:xfrm>
              <a:off x="1355371" y="5375762"/>
              <a:ext cx="15918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Alessandro </a:t>
              </a:r>
              <a:r>
                <a:rPr lang="en-US" sz="1600" b="1" dirty="0"/>
                <a:t>Volta</a:t>
              </a:r>
            </a:p>
            <a:p>
              <a:pPr algn="ctr"/>
              <a:r>
                <a:rPr lang="en-US" sz="1600" dirty="0"/>
                <a:t>(1745 – 1827)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EE450A7-7073-4BA8-9850-B201FC1E3473}"/>
              </a:ext>
            </a:extLst>
          </p:cNvPr>
          <p:cNvGrpSpPr/>
          <p:nvPr/>
        </p:nvGrpSpPr>
        <p:grpSpPr>
          <a:xfrm>
            <a:off x="3334606" y="5041505"/>
            <a:ext cx="2474788" cy="1314846"/>
            <a:chOff x="3201808" y="5043659"/>
            <a:chExt cx="2474788" cy="131484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CDFEB4-ABEF-4B8A-BE22-66E44F0E8E03}"/>
                </a:ext>
              </a:extLst>
            </p:cNvPr>
            <p:cNvSpPr txBox="1"/>
            <p:nvPr/>
          </p:nvSpPr>
          <p:spPr>
            <a:xfrm>
              <a:off x="4182886" y="5408695"/>
              <a:ext cx="14937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André </a:t>
              </a:r>
              <a:r>
                <a:rPr lang="en-US" sz="1600" b="1" dirty="0"/>
                <a:t>Ampère</a:t>
              </a:r>
            </a:p>
            <a:p>
              <a:pPr algn="ctr"/>
              <a:r>
                <a:rPr lang="en-US" sz="1600" dirty="0"/>
                <a:t>(1775 – 1836)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AB3C99A-4B54-4487-A8CA-5B174D65C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1808" y="5043659"/>
              <a:ext cx="981077" cy="131484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B092BB6-44C3-4419-8001-501BB8EFE8EF}"/>
              </a:ext>
            </a:extLst>
          </p:cNvPr>
          <p:cNvGrpSpPr/>
          <p:nvPr/>
        </p:nvGrpSpPr>
        <p:grpSpPr>
          <a:xfrm>
            <a:off x="6258865" y="5041505"/>
            <a:ext cx="2420454" cy="1314846"/>
            <a:chOff x="6318695" y="5041505"/>
            <a:chExt cx="2420454" cy="1314846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5567078-D4D7-4577-B465-820E21E8AF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18695" y="5041505"/>
              <a:ext cx="916971" cy="131484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F119B08-87C1-45A3-BF29-E914827C9637}"/>
                </a:ext>
              </a:extLst>
            </p:cNvPr>
            <p:cNvSpPr txBox="1"/>
            <p:nvPr/>
          </p:nvSpPr>
          <p:spPr>
            <a:xfrm>
              <a:off x="7245439" y="5406541"/>
              <a:ext cx="14937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Georg </a:t>
              </a:r>
              <a:r>
                <a:rPr lang="en-US" sz="1600" b="1" dirty="0"/>
                <a:t>Ohm</a:t>
              </a:r>
            </a:p>
            <a:p>
              <a:pPr algn="ctr"/>
              <a:r>
                <a:rPr lang="en-US" sz="1600" dirty="0"/>
                <a:t>(1789 – 1854)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6B841DD-4380-68F2-D5C1-2587E0872189}"/>
              </a:ext>
            </a:extLst>
          </p:cNvPr>
          <p:cNvSpPr txBox="1"/>
          <p:nvPr/>
        </p:nvSpPr>
        <p:spPr>
          <a:xfrm>
            <a:off x="162369" y="2332650"/>
            <a:ext cx="874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Potential Energy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265A5-7A52-708A-B0CD-574C7D55172B}"/>
              </a:ext>
            </a:extLst>
          </p:cNvPr>
          <p:cNvSpPr txBox="1"/>
          <p:nvPr/>
        </p:nvSpPr>
        <p:spPr>
          <a:xfrm>
            <a:off x="2677316" y="2332650"/>
            <a:ext cx="874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Amount</a:t>
            </a:r>
          </a:p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of Flow</a:t>
            </a:r>
          </a:p>
        </p:txBody>
      </p:sp>
    </p:spTree>
    <p:extLst>
      <p:ext uri="{BB962C8B-B14F-4D97-AF65-F5344CB8AC3E}">
        <p14:creationId xmlns:p14="http://schemas.microsoft.com/office/powerpoint/2010/main" val="426476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1" grpId="0"/>
      <p:bldP spid="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67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Voltage, Current, Resistance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B1CDA1-D649-481D-9BD2-0EF499E9BD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212" y="1342339"/>
            <a:ext cx="2330413" cy="32625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8B044F-E019-4940-9950-055A85364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880" y="1620996"/>
            <a:ext cx="4287552" cy="3616007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9447FB13-8BE8-4A2F-8F70-4020E5D2ADEF}"/>
              </a:ext>
            </a:extLst>
          </p:cNvPr>
          <p:cNvGrpSpPr/>
          <p:nvPr/>
        </p:nvGrpSpPr>
        <p:grpSpPr>
          <a:xfrm>
            <a:off x="3611880" y="5463774"/>
            <a:ext cx="2573435" cy="981541"/>
            <a:chOff x="2530406" y="5557372"/>
            <a:chExt cx="2573435" cy="98154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9A9B07-6DB3-429B-B6A7-430C7FA7C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30406" y="5557372"/>
              <a:ext cx="981541" cy="98154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3985311-422D-45DF-A137-C7E1ADABD39F}"/>
                </a:ext>
              </a:extLst>
            </p:cNvPr>
            <p:cNvSpPr txBox="1"/>
            <p:nvPr/>
          </p:nvSpPr>
          <p:spPr>
            <a:xfrm>
              <a:off x="3511947" y="5755755"/>
              <a:ext cx="15918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James </a:t>
              </a:r>
              <a:r>
                <a:rPr lang="en-US" sz="1600" b="1" dirty="0"/>
                <a:t>Watt</a:t>
              </a:r>
            </a:p>
            <a:p>
              <a:pPr algn="ctr"/>
              <a:r>
                <a:rPr lang="en-US" sz="1600" dirty="0"/>
                <a:t>(1736 – 1819)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59E7C53-9550-43DB-968E-E7E37E728AD4}"/>
              </a:ext>
            </a:extLst>
          </p:cNvPr>
          <p:cNvSpPr/>
          <p:nvPr/>
        </p:nvSpPr>
        <p:spPr>
          <a:xfrm>
            <a:off x="3511947" y="4915814"/>
            <a:ext cx="1220987" cy="3803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863D857-B8AF-43E6-999E-A2B19C8B393A}"/>
              </a:ext>
            </a:extLst>
          </p:cNvPr>
          <p:cNvSpPr/>
          <p:nvPr/>
        </p:nvSpPr>
        <p:spPr>
          <a:xfrm>
            <a:off x="5830214" y="2801721"/>
            <a:ext cx="1447191" cy="5559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5BA384A-397C-4920-9C70-11F555F6606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563" y="4807637"/>
            <a:ext cx="2697710" cy="17090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65A394-5516-3B77-BA6F-651A0056E96F}"/>
                  </a:ext>
                </a:extLst>
              </p:cNvPr>
              <p:cNvSpPr txBox="1"/>
              <p:nvPr/>
            </p:nvSpPr>
            <p:spPr>
              <a:xfrm>
                <a:off x="7681945" y="2865257"/>
                <a:ext cx="9928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𝐼𝑅</m:t>
                      </m:r>
                    </m:oMath>
                  </m:oMathPara>
                </a14:m>
                <a:endParaRPr lang="en-US" sz="24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65A394-5516-3B77-BA6F-651A0056E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1945" y="2865257"/>
                <a:ext cx="99283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E66DED5-569A-B635-6C52-12773160233A}"/>
              </a:ext>
            </a:extLst>
          </p:cNvPr>
          <p:cNvSpPr txBox="1"/>
          <p:nvPr/>
        </p:nvSpPr>
        <p:spPr>
          <a:xfrm>
            <a:off x="7535918" y="2506717"/>
            <a:ext cx="1284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Ohm's Law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E37559-B470-876D-BF59-7954F582E076}"/>
              </a:ext>
            </a:extLst>
          </p:cNvPr>
          <p:cNvSpPr txBox="1"/>
          <p:nvPr/>
        </p:nvSpPr>
        <p:spPr>
          <a:xfrm>
            <a:off x="440828" y="1399673"/>
            <a:ext cx="803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Current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D80E27-C486-2E6F-88D3-D01440AF0AEF}"/>
              </a:ext>
            </a:extLst>
          </p:cNvPr>
          <p:cNvSpPr txBox="1"/>
          <p:nvPr/>
        </p:nvSpPr>
        <p:spPr>
          <a:xfrm>
            <a:off x="440828" y="2805384"/>
            <a:ext cx="592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Volts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AFC806-B7F4-8559-4CFD-93494CD72DF5}"/>
              </a:ext>
            </a:extLst>
          </p:cNvPr>
          <p:cNvSpPr txBox="1"/>
          <p:nvPr/>
        </p:nvSpPr>
        <p:spPr>
          <a:xfrm>
            <a:off x="2451834" y="2805384"/>
            <a:ext cx="1013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Resistance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20A980-ED69-7694-4F66-CCEE043AE4F2}"/>
              </a:ext>
            </a:extLst>
          </p:cNvPr>
          <p:cNvSpPr txBox="1"/>
          <p:nvPr/>
        </p:nvSpPr>
        <p:spPr>
          <a:xfrm>
            <a:off x="1160648" y="5034595"/>
            <a:ext cx="1078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A Circuit</a:t>
            </a:r>
          </a:p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Schematic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5FAB28-5545-12BC-2768-590CB73803F7}"/>
              </a:ext>
            </a:extLst>
          </p:cNvPr>
          <p:cNvSpPr txBox="1"/>
          <p:nvPr/>
        </p:nvSpPr>
        <p:spPr>
          <a:xfrm>
            <a:off x="6185315" y="5617687"/>
            <a:ext cx="10136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Joules (Energy) per second</a:t>
            </a:r>
          </a:p>
        </p:txBody>
      </p:sp>
    </p:spTree>
    <p:extLst>
      <p:ext uri="{BB962C8B-B14F-4D97-AF65-F5344CB8AC3E}">
        <p14:creationId xmlns:p14="http://schemas.microsoft.com/office/powerpoint/2010/main" val="76326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" grpId="0"/>
      <p:bldP spid="5" grpId="0"/>
      <p:bldP spid="14" grpId="0"/>
      <p:bldP spid="1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scintillator_pulse.csv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2BF617-ACEF-4648-E843-0A13B9008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855" y="1445528"/>
            <a:ext cx="3276190" cy="44476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A5A82D-C2C6-7AA2-E7A7-A3FF19B94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955" y="1445528"/>
            <a:ext cx="3276190" cy="444761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6344D4-6FE4-E44A-B505-FCFC483DF4A7}"/>
                  </a:ext>
                </a:extLst>
              </p:cNvPr>
              <p:cNvSpPr txBox="1"/>
              <p:nvPr/>
            </p:nvSpPr>
            <p:spPr>
              <a:xfrm>
                <a:off x="1124398" y="6120548"/>
                <a:ext cx="68952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16,390 </a:t>
                </a:r>
                <a:r>
                  <a:rPr lang="en-US" b="1" dirty="0"/>
                  <a:t>data</a:t>
                </a:r>
                <a:r>
                  <a:rPr lang="en-US" dirty="0"/>
                  <a:t> </a:t>
                </a:r>
                <a:r>
                  <a:rPr lang="en-US" b="1" dirty="0"/>
                  <a:t>rows</a:t>
                </a:r>
                <a:r>
                  <a:rPr lang="en-US" dirty="0"/>
                  <a:t> of Volt (V) readings spanning 32,778 ns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𝟑𝟐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𝟕𝟖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</m:d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6344D4-6FE4-E44A-B505-FCFC483DF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398" y="6120548"/>
                <a:ext cx="6895204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49083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3DCF7AC4-7F80-232B-D20A-E3987B4D620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572" y="2003381"/>
            <a:ext cx="6542857" cy="25809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scintillator_pulse.py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691FDFE-EC04-C480-3EAE-7C1AA4A0BE13}"/>
              </a:ext>
            </a:extLst>
          </p:cNvPr>
          <p:cNvGrpSpPr/>
          <p:nvPr/>
        </p:nvGrpSpPr>
        <p:grpSpPr>
          <a:xfrm>
            <a:off x="5183629" y="2170464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6C02053-39FE-D53C-A71F-42B4B79902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D02FBA-62AA-C033-7AE9-6D3B15231F9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1CA8138-7FB5-75A4-BEFD-4CBBD891C62F}"/>
              </a:ext>
            </a:extLst>
          </p:cNvPr>
          <p:cNvGrpSpPr/>
          <p:nvPr/>
        </p:nvGrpSpPr>
        <p:grpSpPr>
          <a:xfrm>
            <a:off x="7762774" y="2633634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2990CC9-A9CC-8AEB-B53F-C2263B8000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3E6F04B-C4E5-ED71-DE29-DC45142ECBE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8CBE1B-0683-592A-8C8E-284B39DE28E5}"/>
              </a:ext>
            </a:extLst>
          </p:cNvPr>
          <p:cNvGrpSpPr/>
          <p:nvPr/>
        </p:nvGrpSpPr>
        <p:grpSpPr>
          <a:xfrm>
            <a:off x="4024426" y="2871199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4AAE20-9C74-DC7C-2D25-C42B3C36486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DB04FB5-59B1-E6FE-A5BC-4FD7E09300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206CBA28-4155-F491-8BAE-9F17914C9EA5}"/>
              </a:ext>
            </a:extLst>
          </p:cNvPr>
          <p:cNvSpPr/>
          <p:nvPr/>
        </p:nvSpPr>
        <p:spPr>
          <a:xfrm>
            <a:off x="3727799" y="2941236"/>
            <a:ext cx="211597" cy="22671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A9028C-34E0-E326-D9AF-EC1B5D3587DB}"/>
              </a:ext>
            </a:extLst>
          </p:cNvPr>
          <p:cNvSpPr/>
          <p:nvPr/>
        </p:nvSpPr>
        <p:spPr>
          <a:xfrm>
            <a:off x="6433370" y="2714876"/>
            <a:ext cx="1260450" cy="22671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884AC6-A287-BCFA-BF2E-9092A7A22B93}"/>
              </a:ext>
            </a:extLst>
          </p:cNvPr>
          <p:cNvSpPr txBox="1"/>
          <p:nvPr/>
        </p:nvSpPr>
        <p:spPr>
          <a:xfrm>
            <a:off x="2720170" y="4914062"/>
            <a:ext cx="370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samples = (16,390 rows X 2 columns)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BFEC77-E8BF-CF28-3E76-0CECFF4087B6}"/>
              </a:ext>
            </a:extLst>
          </p:cNvPr>
          <p:cNvSpPr txBox="1"/>
          <p:nvPr/>
        </p:nvSpPr>
        <p:spPr>
          <a:xfrm>
            <a:off x="2452306" y="5300790"/>
            <a:ext cx="423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samples.T = (2 rows X 16,390 columns)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E7EF33-A387-0BB1-03E7-4174F303FFF1}"/>
                  </a:ext>
                </a:extLst>
              </p:cNvPr>
              <p:cNvSpPr txBox="1"/>
              <p:nvPr/>
            </p:nvSpPr>
            <p:spPr>
              <a:xfrm>
                <a:off x="3784023" y="5687518"/>
                <a:ext cx="15759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time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1</a:t>
                </a:r>
                <a:r>
                  <a:rPr lang="en-US" baseline="30000" dirty="0"/>
                  <a:t>st</a:t>
                </a:r>
                <a:r>
                  <a:rPr lang="en-US" dirty="0"/>
                  <a:t> row</a:t>
                </a: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E7EF33-A387-0BB1-03E7-4174F303F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023" y="5687518"/>
                <a:ext cx="1575954" cy="369332"/>
              </a:xfrm>
              <a:prstGeom prst="rect">
                <a:avLst/>
              </a:prstGeom>
              <a:blipFill>
                <a:blip r:embed="rId4"/>
                <a:stretch>
                  <a:fillRect l="-2713" t="-9836" r="-232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90E4E1D-C559-509A-40A8-03083648277B}"/>
                  </a:ext>
                </a:extLst>
              </p:cNvPr>
              <p:cNvSpPr txBox="1"/>
              <p:nvPr/>
            </p:nvSpPr>
            <p:spPr>
              <a:xfrm>
                <a:off x="3553358" y="6074245"/>
                <a:ext cx="20372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volts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2</a:t>
                </a:r>
                <a:r>
                  <a:rPr lang="en-US" baseline="30000" dirty="0"/>
                  <a:t>nd</a:t>
                </a:r>
                <a:r>
                  <a:rPr lang="en-US" dirty="0"/>
                  <a:t> row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90E4E1D-C559-509A-40A8-030836482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358" y="6074245"/>
                <a:ext cx="2037285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6BA08E11-9D46-002C-EDDD-B2D9448F3A8D}"/>
              </a:ext>
            </a:extLst>
          </p:cNvPr>
          <p:cNvSpPr txBox="1"/>
          <p:nvPr/>
        </p:nvSpPr>
        <p:spPr>
          <a:xfrm>
            <a:off x="628650" y="4910597"/>
            <a:ext cx="1608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samples is a 2D numpy array (</a:t>
            </a:r>
            <a:r>
              <a:rPr lang="en-US" b="1" dirty="0">
                <a:solidFill>
                  <a:srgbClr val="7030A0"/>
                </a:solidFill>
              </a:rPr>
              <a:t>matrix</a:t>
            </a:r>
            <a:r>
              <a:rPr lang="en-US" dirty="0">
                <a:solidFill>
                  <a:srgbClr val="7030A0"/>
                </a:solidFill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1C4B8C-9B64-1AF3-E2D1-A5E4E7A718E1}"/>
              </a:ext>
            </a:extLst>
          </p:cNvPr>
          <p:cNvSpPr txBox="1"/>
          <p:nvPr/>
        </p:nvSpPr>
        <p:spPr>
          <a:xfrm>
            <a:off x="6907115" y="5156230"/>
            <a:ext cx="1655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.T = Matrix Transpose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36C901B-724E-A629-84FD-34F6697E7C60}"/>
              </a:ext>
            </a:extLst>
          </p:cNvPr>
          <p:cNvGrpSpPr/>
          <p:nvPr/>
        </p:nvGrpSpPr>
        <p:grpSpPr>
          <a:xfrm>
            <a:off x="5993359" y="3338286"/>
            <a:ext cx="1064340" cy="369332"/>
            <a:chOff x="3647644" y="5421073"/>
            <a:chExt cx="1064340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9F0903E-DE8A-EF94-0979-738FC99F857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CB85F6E-F91C-3091-CBC3-E61CD5B2C1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88742B9-BFF6-B380-A1A9-F2E2119348C2}"/>
              </a:ext>
            </a:extLst>
          </p:cNvPr>
          <p:cNvGrpSpPr/>
          <p:nvPr/>
        </p:nvGrpSpPr>
        <p:grpSpPr>
          <a:xfrm>
            <a:off x="6774442" y="3791053"/>
            <a:ext cx="1068643" cy="369332"/>
            <a:chOff x="3647644" y="5359159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868F0FD-0FDA-71EC-0BC2-191FAEBD0A5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0362713-C19B-A726-E910-DDCA20E25F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435CBE6-8631-AB0C-BBD1-608D6148E09D}"/>
              </a:ext>
            </a:extLst>
          </p:cNvPr>
          <p:cNvSpPr/>
          <p:nvPr/>
        </p:nvSpPr>
        <p:spPr>
          <a:xfrm>
            <a:off x="5763963" y="3851581"/>
            <a:ext cx="912020" cy="22671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0B4B596-67C0-B1EE-25AE-7EC86BD0B292}"/>
              </a:ext>
            </a:extLst>
          </p:cNvPr>
          <p:cNvGrpSpPr/>
          <p:nvPr/>
        </p:nvGrpSpPr>
        <p:grpSpPr>
          <a:xfrm>
            <a:off x="6582281" y="4245620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EC913A9-5113-EE8D-3C8B-BC0579DB900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52696FD-9FC6-E19C-BB68-FA55720309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12B18932-65AC-8281-2BD7-5ED64026009D}"/>
              </a:ext>
            </a:extLst>
          </p:cNvPr>
          <p:cNvSpPr/>
          <p:nvPr/>
        </p:nvSpPr>
        <p:spPr>
          <a:xfrm>
            <a:off x="1717404" y="2941236"/>
            <a:ext cx="1070238" cy="22671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A1ECB54-5ECD-7970-2D1A-AA217E1E60CE}"/>
              </a:ext>
            </a:extLst>
          </p:cNvPr>
          <p:cNvSpPr/>
          <p:nvPr/>
        </p:nvSpPr>
        <p:spPr>
          <a:xfrm>
            <a:off x="2656275" y="2714876"/>
            <a:ext cx="1260450" cy="22671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4AD6C4F-756B-C62E-ADFF-11CA8ACA5C49}"/>
              </a:ext>
            </a:extLst>
          </p:cNvPr>
          <p:cNvSpPr/>
          <p:nvPr/>
        </p:nvSpPr>
        <p:spPr>
          <a:xfrm>
            <a:off x="4999811" y="2714876"/>
            <a:ext cx="1283950" cy="22671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1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2" grpId="0"/>
      <p:bldP spid="23" grpId="0"/>
      <p:bldP spid="24" grpId="0"/>
      <p:bldP spid="25" grpId="0"/>
      <p:bldP spid="26" grpId="0"/>
      <p:bldP spid="27" grpId="0"/>
      <p:bldP spid="35" grpId="0" animBg="1"/>
      <p:bldP spid="39" grpId="0" animBg="1"/>
      <p:bldP spid="42" grpId="0" animBg="1"/>
      <p:bldP spid="4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5B6439-41E6-140A-FAE2-84DA1CCE957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Derivative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5B6439-41E6-140A-FAE2-84DA1CCE95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D592C2-F8DF-537F-4137-13A888941618}"/>
                  </a:ext>
                </a:extLst>
              </p:cNvPr>
              <p:cNvSpPr txBox="1"/>
              <p:nvPr/>
            </p:nvSpPr>
            <p:spPr>
              <a:xfrm>
                <a:off x="2693537" y="1690689"/>
                <a:ext cx="3857210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D592C2-F8DF-537F-4137-13A888941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537" y="1690689"/>
                <a:ext cx="3857210" cy="5375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0BE812-E5E2-281F-E2C0-5012F496EB97}"/>
                  </a:ext>
                </a:extLst>
              </p:cNvPr>
              <p:cNvSpPr txBox="1"/>
              <p:nvPr/>
            </p:nvSpPr>
            <p:spPr>
              <a:xfrm>
                <a:off x="628650" y="2644732"/>
                <a:ext cx="5796908" cy="544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func>
                                            <m:func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func>
                                    </m:e>
                                  </m:func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0BE812-E5E2-281F-E2C0-5012F496E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644732"/>
                <a:ext cx="5796908" cy="5442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4F1477B-966C-C36D-F6AC-DF2D77043C1B}"/>
                  </a:ext>
                </a:extLst>
              </p:cNvPr>
              <p:cNvSpPr txBox="1"/>
              <p:nvPr/>
            </p:nvSpPr>
            <p:spPr>
              <a:xfrm>
                <a:off x="753839" y="3605508"/>
                <a:ext cx="5352363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4F1477B-966C-C36D-F6AC-DF2D77043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39" y="3605508"/>
                <a:ext cx="5352363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16CD92-84E3-9377-77B9-2BE0E5E7C788}"/>
                  </a:ext>
                </a:extLst>
              </p:cNvPr>
              <p:cNvSpPr txBox="1"/>
              <p:nvPr/>
            </p:nvSpPr>
            <p:spPr>
              <a:xfrm>
                <a:off x="753838" y="4644382"/>
                <a:ext cx="5596789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unc>
                                            <m:func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e>
                                          </m:func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16CD92-84E3-9377-77B9-2BE0E5E7C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38" y="4644382"/>
                <a:ext cx="5596789" cy="6279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8DB878-227C-C5EB-D506-032C792AB31E}"/>
                  </a:ext>
                </a:extLst>
              </p:cNvPr>
              <p:cNvSpPr txBox="1"/>
              <p:nvPr/>
            </p:nvSpPr>
            <p:spPr>
              <a:xfrm>
                <a:off x="753837" y="5688897"/>
                <a:ext cx="5596789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num>
                                    <m:den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unc>
                                            <m:func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e>
                                          </m:func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8DB878-227C-C5EB-D506-032C792AB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37" y="5688897"/>
                <a:ext cx="5596789" cy="6279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A7576B-F2D1-CF90-17EF-F182A0638C22}"/>
                  </a:ext>
                </a:extLst>
              </p:cNvPr>
              <p:cNvSpPr txBox="1"/>
              <p:nvPr/>
            </p:nvSpPr>
            <p:spPr>
              <a:xfrm>
                <a:off x="6752168" y="5550397"/>
                <a:ext cx="19355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func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func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A7576B-F2D1-CF90-17EF-F182A0638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168" y="5550397"/>
                <a:ext cx="193553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54826049-4714-E5A1-3DEA-3F4901F9DC07}"/>
              </a:ext>
            </a:extLst>
          </p:cNvPr>
          <p:cNvSpPr txBox="1"/>
          <p:nvPr/>
        </p:nvSpPr>
        <p:spPr>
          <a:xfrm>
            <a:off x="6688385" y="2304749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Angle Sum Identity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3CA8C4-2AF8-A879-9FEF-6D99F518BB2B}"/>
              </a:ext>
            </a:extLst>
          </p:cNvPr>
          <p:cNvSpPr txBox="1"/>
          <p:nvPr/>
        </p:nvSpPr>
        <p:spPr>
          <a:xfrm>
            <a:off x="6694943" y="3244466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Collect like terms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3394DC-D454-DFDE-3D25-C2F710B37AC1}"/>
              </a:ext>
            </a:extLst>
          </p:cNvPr>
          <p:cNvSpPr/>
          <p:nvPr/>
        </p:nvSpPr>
        <p:spPr>
          <a:xfrm>
            <a:off x="3278981" y="3602567"/>
            <a:ext cx="1102866" cy="62799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D8D8C6B9-C422-2265-A005-57FF9FEECECC}"/>
              </a:ext>
            </a:extLst>
          </p:cNvPr>
          <p:cNvCxnSpPr>
            <a:cxnSpLocks/>
            <a:stCxn id="5" idx="1"/>
            <a:endCxn id="7" idx="0"/>
          </p:cNvCxnSpPr>
          <p:nvPr/>
        </p:nvCxnSpPr>
        <p:spPr>
          <a:xfrm rot="10800000">
            <a:off x="3830414" y="3602567"/>
            <a:ext cx="3335238" cy="913672"/>
          </a:xfrm>
          <a:prstGeom prst="bentConnector4">
            <a:avLst>
              <a:gd name="adj1" fmla="val 14317"/>
              <a:gd name="adj2" fmla="val 125020"/>
            </a:avLst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2A1650A-3A5D-C6BB-F4F7-BACB542AD436}"/>
              </a:ext>
            </a:extLst>
          </p:cNvPr>
          <p:cNvSpPr/>
          <p:nvPr/>
        </p:nvSpPr>
        <p:spPr>
          <a:xfrm>
            <a:off x="3345656" y="4641681"/>
            <a:ext cx="1226344" cy="30313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E093EF86-7984-3B0C-3875-2E8F4EF58FA3}"/>
              </a:ext>
            </a:extLst>
          </p:cNvPr>
          <p:cNvCxnSpPr>
            <a:cxnSpLocks/>
            <a:stCxn id="6" idx="1"/>
            <a:endCxn id="31" idx="0"/>
          </p:cNvCxnSpPr>
          <p:nvPr/>
        </p:nvCxnSpPr>
        <p:spPr>
          <a:xfrm rot="10800000">
            <a:off x="3958828" y="4641681"/>
            <a:ext cx="2793340" cy="1047216"/>
          </a:xfrm>
          <a:prstGeom prst="bentConnector4">
            <a:avLst>
              <a:gd name="adj1" fmla="val 11387"/>
              <a:gd name="adj2" fmla="val 127555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7B934D-66EC-4AEE-88B9-992E4739EF33}"/>
              </a:ext>
            </a:extLst>
          </p:cNvPr>
          <p:cNvGrpSpPr/>
          <p:nvPr/>
        </p:nvGrpSpPr>
        <p:grpSpPr>
          <a:xfrm>
            <a:off x="6688384" y="3858526"/>
            <a:ext cx="2057400" cy="946093"/>
            <a:chOff x="6688384" y="3858526"/>
            <a:chExt cx="2057400" cy="9460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54376C8-EC8B-ABAE-4822-198EA31FAF3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165652" y="4227858"/>
                  <a:ext cx="1102866" cy="5767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i="1" smtClean="0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i="0" smtClean="0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n>
                                          <a:solidFill>
                                            <a:srgbClr val="7030A0"/>
                                          </a:solidFill>
                                        </a:ln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n>
                                          <a:solidFill>
                                            <a:srgbClr val="7030A0"/>
                                          </a:solidFill>
                                        </a:ln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i="1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n>
                                          <a:solidFill>
                                            <a:srgbClr val="7030A0"/>
                                          </a:solidFill>
                                        </a:ln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n>
                                          <a:solidFill>
                                            <a:srgbClr val="7030A0"/>
                                          </a:solidFill>
                                        </a:ln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i="1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</m:oMath>
                    </m:oMathPara>
                  </a14:m>
                  <a:endPara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54376C8-EC8B-ABAE-4822-198EA31FAF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5652" y="4227858"/>
                  <a:ext cx="1102866" cy="576761"/>
                </a:xfrm>
                <a:prstGeom prst="rect">
                  <a:avLst/>
                </a:prstGeom>
                <a:blipFill>
                  <a:blip r:embed="rId10"/>
                  <a:stretch>
                    <a:fillRect b="-10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7B3C97-E19B-E313-B94A-EE23B8B5A1CD}"/>
                </a:ext>
              </a:extLst>
            </p:cNvPr>
            <p:cNvSpPr txBox="1"/>
            <p:nvPr/>
          </p:nvSpPr>
          <p:spPr>
            <a:xfrm>
              <a:off x="6688384" y="3858526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rPr>
                <a:t>Multiply By: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902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  <p:bldP spid="6" grpId="0"/>
      <p:bldP spid="17" grpId="0"/>
      <p:bldP spid="18" grpId="0"/>
      <p:bldP spid="7" grpId="1" animBg="1"/>
      <p:bldP spid="3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Scintillator Detectors – Region of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Scientists study a specific </a:t>
            </a:r>
            <a:r>
              <a:rPr lang="en-US" sz="2400" b="1" dirty="0">
                <a:solidFill>
                  <a:srgbClr val="7030A0"/>
                </a:solidFill>
              </a:rPr>
              <a:t>region of interest</a:t>
            </a:r>
            <a:r>
              <a:rPr lang="en-US" sz="2400" dirty="0"/>
              <a:t> (ROI) in the plot of the accumulated charge in a scintillator detector to aid in the discrimination of incident photon energies</a:t>
            </a:r>
          </a:p>
          <a:p>
            <a:r>
              <a:rPr lang="en-US" sz="2400" dirty="0"/>
              <a:t>The maximum slope region can provide information about the initial amplitude of the pulse. Since the </a:t>
            </a:r>
            <a:r>
              <a:rPr lang="en-US" sz="2400" b="1" dirty="0"/>
              <a:t>maximum slope </a:t>
            </a:r>
            <a:r>
              <a:rPr lang="en-US" sz="2400" dirty="0"/>
              <a:t>of the rising edge is </a:t>
            </a:r>
            <a:r>
              <a:rPr lang="en-US" sz="2400" b="1" dirty="0">
                <a:solidFill>
                  <a:srgbClr val="FF0000"/>
                </a:solidFill>
              </a:rPr>
              <a:t>proportional to the incident photon’s energy</a:t>
            </a:r>
            <a:r>
              <a:rPr lang="en-US" sz="2400" dirty="0"/>
              <a:t>, accurately capturing this region helps in precise energy determination</a:t>
            </a:r>
          </a:p>
          <a:p>
            <a:r>
              <a:rPr lang="en-US" sz="2400" dirty="0"/>
              <a:t>This part of the curve provides the </a:t>
            </a:r>
            <a:r>
              <a:rPr lang="en-US" sz="2400" b="1" dirty="0">
                <a:solidFill>
                  <a:srgbClr val="00B050"/>
                </a:solidFill>
              </a:rPr>
              <a:t>best timing resolution </a:t>
            </a:r>
            <a:r>
              <a:rPr lang="en-US" sz="2400" dirty="0"/>
              <a:t>and </a:t>
            </a:r>
            <a:r>
              <a:rPr lang="en-US" sz="2400" b="1" dirty="0"/>
              <a:t>lowest signal-to-noise (SNR) ratio</a:t>
            </a:r>
            <a:r>
              <a:rPr lang="en-US" sz="2400" dirty="0"/>
              <a:t>, allowing for precise determination of the start of the scintillation event and accurate pulse height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57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scintillator_pulse.py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CDB79E-D8D8-1767-734A-F364B560B0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168" y="1452717"/>
            <a:ext cx="5121664" cy="516566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A48ACF0-0CE1-4259-52F7-6738D6AA604C}"/>
              </a:ext>
            </a:extLst>
          </p:cNvPr>
          <p:cNvGrpSpPr/>
          <p:nvPr/>
        </p:nvGrpSpPr>
        <p:grpSpPr>
          <a:xfrm>
            <a:off x="6864259" y="1645005"/>
            <a:ext cx="1076632" cy="369332"/>
            <a:chOff x="4968362" y="2079211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A349303-F7CD-261A-07BB-184D639126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D3EDF1-75F9-DA18-D6AC-9B64FDCCEB7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00D6231-AC1F-D632-5B16-B61FB3D68C8C}"/>
              </a:ext>
            </a:extLst>
          </p:cNvPr>
          <p:cNvGrpSpPr/>
          <p:nvPr/>
        </p:nvGrpSpPr>
        <p:grpSpPr>
          <a:xfrm>
            <a:off x="6427560" y="2694090"/>
            <a:ext cx="1076632" cy="369332"/>
            <a:chOff x="4704120" y="2356972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B394546-4DA3-C9CD-925A-63E6D134ED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014B114-C40C-FD4D-CB81-38424CA39FB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97FB49A-D269-695B-027F-89711E0F334E}"/>
              </a:ext>
            </a:extLst>
          </p:cNvPr>
          <p:cNvGrpSpPr/>
          <p:nvPr/>
        </p:nvGrpSpPr>
        <p:grpSpPr>
          <a:xfrm>
            <a:off x="5490489" y="3123498"/>
            <a:ext cx="1068643" cy="369332"/>
            <a:chOff x="3647644" y="4910075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F59114A-F10E-661E-8831-1B03BA224A6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9CFEB42-80E7-D321-249E-7A841F631B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1C12319-D83C-0259-24C9-8785B2E2840C}"/>
              </a:ext>
            </a:extLst>
          </p:cNvPr>
          <p:cNvGrpSpPr/>
          <p:nvPr/>
        </p:nvGrpSpPr>
        <p:grpSpPr>
          <a:xfrm>
            <a:off x="5173091" y="3765120"/>
            <a:ext cx="1064340" cy="369332"/>
            <a:chOff x="3647644" y="5421073"/>
            <a:chExt cx="1064340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CDEA8F-8FA5-28CF-1ADF-C2535DBD42C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2DE26CF-D0CF-B789-DF70-672CB2B4B2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50604A4-7309-AAA9-303E-F7CE86AB8FCD}"/>
              </a:ext>
            </a:extLst>
          </p:cNvPr>
          <p:cNvGrpSpPr/>
          <p:nvPr/>
        </p:nvGrpSpPr>
        <p:grpSpPr>
          <a:xfrm>
            <a:off x="4793378" y="5235731"/>
            <a:ext cx="1068643" cy="369332"/>
            <a:chOff x="3647644" y="5359159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62AA9EC-59D5-62AB-59A8-738E4CB1688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84F6399-EDB8-F8E5-2025-7333319946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2F2C268-820F-9BC5-90E0-FD6DD29DE470}"/>
              </a:ext>
            </a:extLst>
          </p:cNvPr>
          <p:cNvGrpSpPr/>
          <p:nvPr/>
        </p:nvGrpSpPr>
        <p:grpSpPr>
          <a:xfrm>
            <a:off x="4795244" y="5656231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396A406-7B2E-CFAF-BF1E-E25F6253824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EA03573-7A04-EE2A-ED8F-D60AD729AF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F49F60-F5BC-47A4-C4A1-0F353E71E110}"/>
              </a:ext>
            </a:extLst>
          </p:cNvPr>
          <p:cNvGrpSpPr/>
          <p:nvPr/>
        </p:nvGrpSpPr>
        <p:grpSpPr>
          <a:xfrm>
            <a:off x="5698849" y="6080820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60C1710-6872-82ED-28A9-059D52F7DD2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622CCA5-8FA4-B0F9-B9FA-83F8C756A3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4C822290-ED20-4B88-3AE7-0692B5F4D87D}"/>
              </a:ext>
            </a:extLst>
          </p:cNvPr>
          <p:cNvSpPr/>
          <p:nvPr/>
        </p:nvSpPr>
        <p:spPr>
          <a:xfrm>
            <a:off x="4224377" y="6158975"/>
            <a:ext cx="181368" cy="19737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6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Broadcasting and Element-wise Comparison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2268B5-7561-5DEA-92F2-A382891E4C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866"/>
          <a:stretch/>
        </p:blipFill>
        <p:spPr>
          <a:xfrm>
            <a:off x="1415387" y="1791016"/>
            <a:ext cx="6313227" cy="470185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91105FF-B6C5-CFCC-D074-A6674950A8D0}"/>
              </a:ext>
            </a:extLst>
          </p:cNvPr>
          <p:cNvGrpSpPr/>
          <p:nvPr/>
        </p:nvGrpSpPr>
        <p:grpSpPr>
          <a:xfrm>
            <a:off x="5256225" y="2075756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46FA0C5-7F01-E783-3F06-1CEB3579F1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AA0D2B-19F5-A949-6E17-BD8799BA518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3E18F5-9E86-3C69-8CCB-C900701C636E}"/>
              </a:ext>
            </a:extLst>
          </p:cNvPr>
          <p:cNvGrpSpPr/>
          <p:nvPr/>
        </p:nvGrpSpPr>
        <p:grpSpPr>
          <a:xfrm>
            <a:off x="2686834" y="2633633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59948FB-004A-3473-C333-6541E28C0F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1181C8-0C8F-A0A8-4494-656FCA18287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C673245-2173-2BAD-1CB8-A4D264C8ACBC}"/>
              </a:ext>
            </a:extLst>
          </p:cNvPr>
          <p:cNvGrpSpPr/>
          <p:nvPr/>
        </p:nvGrpSpPr>
        <p:grpSpPr>
          <a:xfrm>
            <a:off x="7606337" y="5679114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EF38C4C-8132-54DC-A12D-005B2D3A2B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9E07369-59C7-B09C-18FD-AB9CCA58A28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81D18C6-B1E2-5CAA-1938-63FF8BEA8616}"/>
              </a:ext>
            </a:extLst>
          </p:cNvPr>
          <p:cNvGrpSpPr/>
          <p:nvPr/>
        </p:nvGrpSpPr>
        <p:grpSpPr>
          <a:xfrm>
            <a:off x="2694392" y="3173758"/>
            <a:ext cx="1068643" cy="369332"/>
            <a:chOff x="3647644" y="4910075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7715756-39F5-757B-7AF8-9D949DEF907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575CEC3-CC91-B49A-4922-25C9AC9686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0ECB0C9-53EB-4AB1-3AD5-73191F9E0E4E}"/>
              </a:ext>
            </a:extLst>
          </p:cNvPr>
          <p:cNvGrpSpPr/>
          <p:nvPr/>
        </p:nvGrpSpPr>
        <p:grpSpPr>
          <a:xfrm>
            <a:off x="7744744" y="5833067"/>
            <a:ext cx="1068643" cy="369332"/>
            <a:chOff x="3647644" y="4910075"/>
            <a:chExt cx="1068643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F1F8F6F-DC39-CEE7-ABE0-0E79895F5ED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2C3DBA3-32B1-8712-47A4-64AE72CE80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E552855-3F10-9224-D43B-32489359AB73}"/>
              </a:ext>
            </a:extLst>
          </p:cNvPr>
          <p:cNvGrpSpPr/>
          <p:nvPr/>
        </p:nvGrpSpPr>
        <p:grpSpPr>
          <a:xfrm>
            <a:off x="2686835" y="3724562"/>
            <a:ext cx="1064340" cy="369332"/>
            <a:chOff x="3647644" y="5421073"/>
            <a:chExt cx="1064340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9F69611-6478-B20F-FA1D-D0AEC939ABD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AD13EB1-0370-473B-B89C-A51DE2E8C9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3C94A39-1525-720E-B2F8-107EE7083ECB}"/>
              </a:ext>
            </a:extLst>
          </p:cNvPr>
          <p:cNvGrpSpPr/>
          <p:nvPr/>
        </p:nvGrpSpPr>
        <p:grpSpPr>
          <a:xfrm>
            <a:off x="7618629" y="5987019"/>
            <a:ext cx="1064340" cy="369332"/>
            <a:chOff x="3647644" y="5421073"/>
            <a:chExt cx="1064340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4A0ED81-53B6-6F11-7CD4-88575E408D9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F961B9C-F116-A8E7-6420-856CC7965E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41FB8BA-8297-AAC3-4808-B97E9185499E}"/>
              </a:ext>
            </a:extLst>
          </p:cNvPr>
          <p:cNvGrpSpPr/>
          <p:nvPr/>
        </p:nvGrpSpPr>
        <p:grpSpPr>
          <a:xfrm>
            <a:off x="4743606" y="5515542"/>
            <a:ext cx="1076632" cy="369332"/>
            <a:chOff x="4968362" y="2079211"/>
            <a:chExt cx="1076632" cy="369332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A631D36-6A2F-D475-9E0D-28C5E79333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FE0BCFD-07D2-BD2D-DD26-E1DF33A770F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F1BEAD2-4759-12B0-D4E2-9AFB6DC7ACC1}"/>
              </a:ext>
            </a:extLst>
          </p:cNvPr>
          <p:cNvGrpSpPr/>
          <p:nvPr/>
        </p:nvGrpSpPr>
        <p:grpSpPr>
          <a:xfrm>
            <a:off x="3415284" y="4248975"/>
            <a:ext cx="806228" cy="369332"/>
            <a:chOff x="3647644" y="5347882"/>
            <a:chExt cx="806228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AA9222-ADA7-48B2-048B-ED6B96412E22}"/>
                </a:ext>
              </a:extLst>
            </p:cNvPr>
            <p:cNvSpPr txBox="1"/>
            <p:nvPr/>
          </p:nvSpPr>
          <p:spPr>
            <a:xfrm>
              <a:off x="4070414" y="534788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E4393E0-FD14-6945-D1DB-944B735B5E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43124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79BF0D-A822-D6D5-A2DE-4FB446CDE24D}"/>
              </a:ext>
            </a:extLst>
          </p:cNvPr>
          <p:cNvGrpSpPr/>
          <p:nvPr/>
        </p:nvGrpSpPr>
        <p:grpSpPr>
          <a:xfrm>
            <a:off x="3986644" y="6137059"/>
            <a:ext cx="1068643" cy="369332"/>
            <a:chOff x="3647644" y="5359159"/>
            <a:chExt cx="1068643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496C8DA-6487-B68B-9167-D67117066BE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2A12F3D-8A60-BF81-674F-3FE210BB90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A22CF7F-C4A3-3F86-B552-7A6DC8635549}"/>
              </a:ext>
            </a:extLst>
          </p:cNvPr>
          <p:cNvSpPr txBox="1"/>
          <p:nvPr/>
        </p:nvSpPr>
        <p:spPr>
          <a:xfrm>
            <a:off x="4567831" y="2418173"/>
            <a:ext cx="403961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1.) The scalar </a:t>
            </a:r>
            <a:r>
              <a:rPr lang="en-US" sz="1400" b="1" dirty="0"/>
              <a:t>2</a:t>
            </a:r>
            <a:r>
              <a:rPr lang="en-US" sz="1400" dirty="0"/>
              <a:t> is </a:t>
            </a:r>
            <a:r>
              <a:rPr lang="en-US" sz="1400" b="1" dirty="0">
                <a:solidFill>
                  <a:srgbClr val="7030A0"/>
                </a:solidFill>
              </a:rPr>
              <a:t>broadcasted</a:t>
            </a:r>
            <a:r>
              <a:rPr lang="en-US" sz="1400" dirty="0"/>
              <a:t> into a temporary </a:t>
            </a:r>
            <a:r>
              <a:rPr lang="en-US" sz="1400" b="1" dirty="0"/>
              <a:t>array</a:t>
            </a:r>
            <a:r>
              <a:rPr lang="en-US" sz="1400" dirty="0"/>
              <a:t> with same dimensions as array </a:t>
            </a:r>
            <a:r>
              <a:rPr lang="en-US" sz="1400" b="1" dirty="0"/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53027A-9E5A-A845-BC67-12C5C88905DF}"/>
              </a:ext>
            </a:extLst>
          </p:cNvPr>
          <p:cNvSpPr txBox="1"/>
          <p:nvPr/>
        </p:nvSpPr>
        <p:spPr>
          <a:xfrm>
            <a:off x="4551701" y="3087147"/>
            <a:ext cx="4039619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2.) </a:t>
            </a:r>
            <a:r>
              <a:rPr lang="en-US" sz="1400" b="1" dirty="0">
                <a:solidFill>
                  <a:srgbClr val="7030A0"/>
                </a:solidFill>
              </a:rPr>
              <a:t>Element-wise comparison </a:t>
            </a:r>
            <a:r>
              <a:rPr lang="en-US" sz="1400" dirty="0"/>
              <a:t>is conducted, returning an array of </a:t>
            </a:r>
            <a:r>
              <a:rPr lang="en-US" sz="1400" b="1" dirty="0">
                <a:solidFill>
                  <a:srgbClr val="0070C0"/>
                </a:solidFill>
              </a:rPr>
              <a:t>bool</a:t>
            </a:r>
            <a:r>
              <a:rPr lang="en-US" sz="1400" dirty="0"/>
              <a:t> indicating the result of the comparison for every element in array </a:t>
            </a:r>
            <a:r>
              <a:rPr lang="en-US" sz="1400" b="1" dirty="0"/>
              <a:t>x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BE54938-79E8-255A-3B06-63287B72CB68}"/>
              </a:ext>
            </a:extLst>
          </p:cNvPr>
          <p:cNvSpPr txBox="1"/>
          <p:nvPr/>
        </p:nvSpPr>
        <p:spPr>
          <a:xfrm>
            <a:off x="4567831" y="3950818"/>
            <a:ext cx="403961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3.) Array </a:t>
            </a:r>
            <a:r>
              <a:rPr lang="en-US" sz="1400" b="1" dirty="0"/>
              <a:t>c</a:t>
            </a:r>
            <a:r>
              <a:rPr lang="en-US" sz="1400" dirty="0"/>
              <a:t> holds the logical </a:t>
            </a:r>
            <a:r>
              <a:rPr lang="en-US" sz="1400" b="1" dirty="0">
                <a:solidFill>
                  <a:srgbClr val="00B050"/>
                </a:solidFill>
              </a:rPr>
              <a:t>AND</a:t>
            </a:r>
            <a:r>
              <a:rPr lang="en-US" sz="1400" dirty="0"/>
              <a:t> of each element in array </a:t>
            </a:r>
            <a:r>
              <a:rPr lang="en-US" sz="1400" b="1" dirty="0"/>
              <a:t>a</a:t>
            </a:r>
            <a:r>
              <a:rPr lang="en-US" sz="1400" dirty="0"/>
              <a:t> with the corresponding element in array </a:t>
            </a:r>
            <a:r>
              <a:rPr lang="en-US" sz="1400" b="1" dirty="0"/>
              <a:t>b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8388FA7-17CA-EFE4-F506-70803110FB75}"/>
                  </a:ext>
                </a:extLst>
              </p:cNvPr>
              <p:cNvSpPr txBox="1"/>
              <p:nvPr/>
            </p:nvSpPr>
            <p:spPr>
              <a:xfrm>
                <a:off x="4555774" y="4599045"/>
                <a:ext cx="4039619" cy="7386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4.) The array </a:t>
                </a:r>
                <a:r>
                  <a:rPr lang="en-US" sz="1400" b="1" dirty="0"/>
                  <a:t>x[c]</a:t>
                </a:r>
                <a:r>
                  <a:rPr lang="en-US" sz="1400" dirty="0"/>
                  <a:t> contains only those elements in array </a:t>
                </a:r>
                <a:r>
                  <a:rPr lang="en-US" sz="1400" b="1" dirty="0"/>
                  <a:t>x</a:t>
                </a:r>
                <a:r>
                  <a:rPr lang="en-US" sz="1400" dirty="0"/>
                  <a:t> where the corresponding element in array </a:t>
                </a:r>
                <a:r>
                  <a:rPr lang="en-US" sz="1400" b="1" dirty="0"/>
                  <a:t>c</a:t>
                </a:r>
                <a:r>
                  <a:rPr lang="en-US" sz="1400" dirty="0"/>
                  <a:t> is </a:t>
                </a:r>
                <a:r>
                  <a:rPr lang="en-US" sz="1400" b="1" dirty="0">
                    <a:solidFill>
                      <a:srgbClr val="0070C0"/>
                    </a:solidFill>
                  </a:rPr>
                  <a:t>True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3≤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≤7</m:t>
                        </m:r>
                      </m:e>
                    </m:d>
                  </m:oMath>
                </a14:m>
                <a:endParaRPr lang="en-US" sz="1400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8388FA7-17CA-EFE4-F506-70803110F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774" y="4599045"/>
                <a:ext cx="4039619" cy="738664"/>
              </a:xfrm>
              <a:prstGeom prst="rect">
                <a:avLst/>
              </a:prstGeom>
              <a:blipFill>
                <a:blip r:embed="rId4"/>
                <a:stretch>
                  <a:fillRect l="-301" r="-902" b="-645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angle 62">
            <a:extLst>
              <a:ext uri="{FF2B5EF4-FFF2-40B4-BE49-F238E27FC236}">
                <a16:creationId xmlns:a16="http://schemas.microsoft.com/office/drawing/2014/main" id="{66012169-1570-3368-36C0-DDABCA941117}"/>
              </a:ext>
            </a:extLst>
          </p:cNvPr>
          <p:cNvSpPr/>
          <p:nvPr/>
        </p:nvSpPr>
        <p:spPr>
          <a:xfrm>
            <a:off x="3680271" y="5803699"/>
            <a:ext cx="3795648" cy="11679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2B744A1-CD02-2EA7-276E-90BA1CEB5E05}"/>
              </a:ext>
            </a:extLst>
          </p:cNvPr>
          <p:cNvSpPr/>
          <p:nvPr/>
        </p:nvSpPr>
        <p:spPr>
          <a:xfrm>
            <a:off x="2549525" y="5956099"/>
            <a:ext cx="3841750" cy="11679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E505BA3-29ED-93F2-9CE4-8DEF464FBB59}"/>
              </a:ext>
            </a:extLst>
          </p:cNvPr>
          <p:cNvSpPr/>
          <p:nvPr/>
        </p:nvSpPr>
        <p:spPr>
          <a:xfrm>
            <a:off x="3680112" y="6111215"/>
            <a:ext cx="2711163" cy="11679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9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0" grpId="0" animBg="1"/>
      <p:bldP spid="62" grpId="0" animBg="1"/>
      <p:bldP spid="63" grpId="0" animBg="1"/>
      <p:bldP spid="64" grpId="0" animBg="1"/>
      <p:bldP spid="6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scintillator_pulse.py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3D7E7B-2865-372B-25B4-3F01934362C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285" y="1897947"/>
            <a:ext cx="5171429" cy="366666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DBFBCB5-3B5D-9EB6-CF34-4F76E8263DF1}"/>
              </a:ext>
            </a:extLst>
          </p:cNvPr>
          <p:cNvGrpSpPr/>
          <p:nvPr/>
        </p:nvGrpSpPr>
        <p:grpSpPr>
          <a:xfrm>
            <a:off x="6661828" y="1943289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F74B5CA-4C4F-3AA3-A0E6-D0445D2410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A3D19F-C813-3AEF-D4C3-EC2F02EE6F0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C86BD0-C343-ACF5-E5F6-E57E9881A071}"/>
              </a:ext>
            </a:extLst>
          </p:cNvPr>
          <p:cNvGrpSpPr/>
          <p:nvPr/>
        </p:nvGrpSpPr>
        <p:grpSpPr>
          <a:xfrm>
            <a:off x="4477850" y="2180212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0FE8F8A-2B8B-5263-21DC-7DF15F7052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5674ED-C94E-BB89-48F6-2FCBF9A040D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4F1D9F-F7ED-F776-6CAA-5FEFE770BC30}"/>
              </a:ext>
            </a:extLst>
          </p:cNvPr>
          <p:cNvGrpSpPr/>
          <p:nvPr/>
        </p:nvGrpSpPr>
        <p:grpSpPr>
          <a:xfrm>
            <a:off x="4908754" y="2402590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86D6350-3E20-45F7-EAA0-F552E5FC9FD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81DB459-B47C-6959-FC34-1F335CCCC8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A3AC509-527F-FD20-2BC2-D41638E8958C}"/>
              </a:ext>
            </a:extLst>
          </p:cNvPr>
          <p:cNvGrpSpPr/>
          <p:nvPr/>
        </p:nvGrpSpPr>
        <p:grpSpPr>
          <a:xfrm>
            <a:off x="5111920" y="2868373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B036F43-D405-5968-DD91-E54C34CEC18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C428A6E-89B8-7065-FCF7-014F68B50F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2F3319-2807-6EDC-09B0-5187D42E44E0}"/>
              </a:ext>
            </a:extLst>
          </p:cNvPr>
          <p:cNvGrpSpPr/>
          <p:nvPr/>
        </p:nvGrpSpPr>
        <p:grpSpPr>
          <a:xfrm>
            <a:off x="4504092" y="3559722"/>
            <a:ext cx="1068643" cy="369332"/>
            <a:chOff x="3647644" y="5359159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8D3D583-92CA-FB71-C305-D25BA3ABD65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8E1F590-19E3-B4DD-8A9B-36F1FB9DF5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6187AC8-746F-C03C-1558-CF3CADEC564F}"/>
              </a:ext>
            </a:extLst>
          </p:cNvPr>
          <p:cNvGrpSpPr/>
          <p:nvPr/>
        </p:nvGrpSpPr>
        <p:grpSpPr>
          <a:xfrm>
            <a:off x="6262099" y="3995382"/>
            <a:ext cx="872593" cy="369332"/>
            <a:chOff x="2157212" y="5356391"/>
            <a:chExt cx="87259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CF0B0F6-16B2-58D8-CB45-A83DCE78707D}"/>
                </a:ext>
              </a:extLst>
            </p:cNvPr>
            <p:cNvSpPr txBox="1"/>
            <p:nvPr/>
          </p:nvSpPr>
          <p:spPr>
            <a:xfrm>
              <a:off x="2646347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DD86CBA-93E2-B670-D9C0-9B126488D2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1057"/>
              <a:ext cx="486324" cy="408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FA5FEBF2-1268-CF8A-EBB2-122B79B174C0}"/>
              </a:ext>
            </a:extLst>
          </p:cNvPr>
          <p:cNvSpPr/>
          <p:nvPr/>
        </p:nvSpPr>
        <p:spPr>
          <a:xfrm>
            <a:off x="5064761" y="2021662"/>
            <a:ext cx="1443196" cy="21940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DF50FF-6A53-75AE-E3FB-92BF5EFECFE5}"/>
              </a:ext>
            </a:extLst>
          </p:cNvPr>
          <p:cNvSpPr/>
          <p:nvPr/>
        </p:nvSpPr>
        <p:spPr>
          <a:xfrm>
            <a:off x="4196682" y="2273751"/>
            <a:ext cx="168944" cy="19322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091954F-D195-E6E4-DE5F-4387040FEA5D}"/>
              </a:ext>
            </a:extLst>
          </p:cNvPr>
          <p:cNvSpPr/>
          <p:nvPr/>
        </p:nvSpPr>
        <p:spPr>
          <a:xfrm>
            <a:off x="4308750" y="2493025"/>
            <a:ext cx="518043" cy="19322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3646480-118F-531D-0BC0-86029137AEFE}"/>
              </a:ext>
            </a:extLst>
          </p:cNvPr>
          <p:cNvSpPr/>
          <p:nvPr/>
        </p:nvSpPr>
        <p:spPr>
          <a:xfrm>
            <a:off x="3360723" y="2956427"/>
            <a:ext cx="139715" cy="19322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A40D267-4570-665F-D02C-F7DD3A55C3A1}"/>
              </a:ext>
            </a:extLst>
          </p:cNvPr>
          <p:cNvSpPr/>
          <p:nvPr/>
        </p:nvSpPr>
        <p:spPr>
          <a:xfrm>
            <a:off x="4196020" y="3634668"/>
            <a:ext cx="168944" cy="19322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EF8FAB0-58DC-7769-597B-5B5DF21FC5E5}"/>
              </a:ext>
            </a:extLst>
          </p:cNvPr>
          <p:cNvSpPr/>
          <p:nvPr/>
        </p:nvSpPr>
        <p:spPr>
          <a:xfrm>
            <a:off x="5711096" y="4088199"/>
            <a:ext cx="455638" cy="19322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35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scintillator_pulse.py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491693-8121-83EC-C108-0ED32C8414A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23" y="1690689"/>
            <a:ext cx="8448754" cy="39783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80E279-78AB-182A-37FD-BBFFABCFEB9C}"/>
                  </a:ext>
                </a:extLst>
              </p:cNvPr>
              <p:cNvSpPr txBox="1"/>
              <p:nvPr/>
            </p:nvSpPr>
            <p:spPr>
              <a:xfrm>
                <a:off x="6604839" y="4162305"/>
                <a:ext cx="2093296" cy="5847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7030A0"/>
                    </a:solidFill>
                  </a:rPr>
                  <a:t>1</a:t>
                </a:r>
                <a:r>
                  <a:rPr lang="en-US" sz="1600" baseline="30000" dirty="0">
                    <a:solidFill>
                      <a:srgbClr val="7030A0"/>
                    </a:solidFill>
                  </a:rPr>
                  <a:t>st</a:t>
                </a:r>
                <a:r>
                  <a:rPr lang="en-US" sz="1600" dirty="0">
                    <a:solidFill>
                      <a:srgbClr val="7030A0"/>
                    </a:solidFill>
                  </a:rPr>
                  <a:t> time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6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significantly changes 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80E279-78AB-182A-37FD-BBFFABCFE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839" y="4162305"/>
                <a:ext cx="2093296" cy="584775"/>
              </a:xfrm>
              <a:prstGeom prst="rect">
                <a:avLst/>
              </a:prstGeom>
              <a:blipFill>
                <a:blip r:embed="rId4"/>
                <a:stretch>
                  <a:fillRect t="-2041" b="-11224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C479A63-E919-B0FA-EFB8-BDB224A76A80}"/>
                  </a:ext>
                </a:extLst>
              </p:cNvPr>
              <p:cNvSpPr txBox="1"/>
              <p:nvPr/>
            </p:nvSpPr>
            <p:spPr>
              <a:xfrm>
                <a:off x="6905704" y="2994110"/>
                <a:ext cx="1792431" cy="8309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7030A0"/>
                    </a:solidFill>
                  </a:rPr>
                  <a:t>1</a:t>
                </a:r>
                <a:r>
                  <a:rPr lang="en-US" sz="1600" baseline="30000" dirty="0">
                    <a:solidFill>
                      <a:srgbClr val="7030A0"/>
                    </a:solidFill>
                  </a:rPr>
                  <a:t>st</a:t>
                </a:r>
                <a:r>
                  <a:rPr lang="en-US" sz="1600" dirty="0">
                    <a:solidFill>
                      <a:srgbClr val="7030A0"/>
                    </a:solidFill>
                  </a:rPr>
                  <a:t> time in the </a:t>
                </a:r>
                <a:r>
                  <a:rPr lang="en-US" sz="1600" b="1" dirty="0">
                    <a:solidFill>
                      <a:srgbClr val="7030A0"/>
                    </a:solidFill>
                  </a:rPr>
                  <a:t>ROI</a:t>
                </a:r>
                <a:r>
                  <a:rPr lang="en-US" sz="1600" dirty="0">
                    <a:solidFill>
                      <a:srgbClr val="7030A0"/>
                    </a:solidFill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sz="16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significantly changes </a:t>
                </a:r>
                <a:r>
                  <a:rPr lang="en-US" sz="1600" u="sng" dirty="0">
                    <a:solidFill>
                      <a:srgbClr val="7030A0"/>
                    </a:solidFill>
                  </a:rPr>
                  <a:t>sign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C479A63-E919-B0FA-EFB8-BDB224A76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704" y="2994110"/>
                <a:ext cx="1792431" cy="830997"/>
              </a:xfrm>
              <a:prstGeom prst="rect">
                <a:avLst/>
              </a:prstGeom>
              <a:blipFill>
                <a:blip r:embed="rId5"/>
                <a:stretch>
                  <a:fillRect t="-1449" r="-1689" b="-7971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185F52B-5FCF-A439-3D1A-6F61AFC40CB5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488906" y="4747080"/>
            <a:ext cx="1162581" cy="355939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7A3072-FF6F-ED99-E33B-A87236FA662C}"/>
              </a:ext>
            </a:extLst>
          </p:cNvPr>
          <p:cNvCxnSpPr>
            <a:cxnSpLocks/>
          </p:cNvCxnSpPr>
          <p:nvPr/>
        </p:nvCxnSpPr>
        <p:spPr>
          <a:xfrm flipH="1">
            <a:off x="6531769" y="3409608"/>
            <a:ext cx="373935" cy="270263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51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10 </a:t>
            </a:r>
            <a:r>
              <a:rPr lang="en-US" sz="3200" dirty="0">
                <a:latin typeface="+mn-lt"/>
              </a:rPr>
              <a:t>– Part </a:t>
            </a:r>
            <a:r>
              <a:rPr lang="en-US" sz="3200" b="1" dirty="0">
                <a:latin typeface="+mn-lt"/>
              </a:rPr>
              <a:t>2 of 2 </a:t>
            </a:r>
            <a:r>
              <a:rPr lang="en-US" sz="3200" dirty="0">
                <a:latin typeface="+mn-lt"/>
              </a:rPr>
              <a:t>–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90289"/>
          </a:xfrm>
        </p:spPr>
        <p:txBody>
          <a:bodyPr>
            <a:normAutofit/>
          </a:bodyPr>
          <a:lstStyle/>
          <a:p>
            <a:r>
              <a:rPr lang="en-US" sz="2400" dirty="0"/>
              <a:t>Revisit the </a:t>
            </a:r>
            <a:r>
              <a:rPr lang="en-US" sz="2400" b="1" dirty="0"/>
              <a:t>Fundamental Theorem of Algebra </a:t>
            </a:r>
            <a:r>
              <a:rPr lang="en-US" sz="2400" dirty="0"/>
              <a:t>using </a:t>
            </a:r>
            <a:r>
              <a:rPr lang="en-US" sz="2400" b="1" dirty="0">
                <a:solidFill>
                  <a:srgbClr val="0070C0"/>
                </a:solidFill>
              </a:rPr>
              <a:t>NumPy's roots()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00B050"/>
                </a:solidFill>
              </a:rPr>
              <a:t>SciPy’s optimize.fsolve() </a:t>
            </a:r>
            <a:r>
              <a:rPr lang="en-US" sz="2400" dirty="0"/>
              <a:t>functions</a:t>
            </a:r>
          </a:p>
          <a:p>
            <a:r>
              <a:rPr lang="en-US" sz="2400" dirty="0"/>
              <a:t>Use the </a:t>
            </a:r>
            <a:r>
              <a:rPr lang="en-US" sz="2400" b="1" dirty="0"/>
              <a:t>SciPy Optimization </a:t>
            </a:r>
            <a:r>
              <a:rPr lang="en-US" sz="2400" dirty="0"/>
              <a:t>module to numerically locate the global </a:t>
            </a:r>
            <a:r>
              <a:rPr lang="en-US" sz="2400" b="1" dirty="0">
                <a:solidFill>
                  <a:srgbClr val="FF0000"/>
                </a:solidFill>
              </a:rPr>
              <a:t>minima</a:t>
            </a:r>
            <a:r>
              <a:rPr lang="en-US" sz="2400" dirty="0"/>
              <a:t> of a trigonometric function</a:t>
            </a:r>
          </a:p>
          <a:p>
            <a:r>
              <a:rPr lang="en-US" sz="2400" dirty="0"/>
              <a:t>Use the </a:t>
            </a:r>
            <a:r>
              <a:rPr lang="en-US" sz="2400" b="1" dirty="0">
                <a:solidFill>
                  <a:srgbClr val="7030A0"/>
                </a:solidFill>
              </a:rPr>
              <a:t>SciPy Interpolate</a:t>
            </a:r>
            <a:r>
              <a:rPr lang="en-US" sz="2400" dirty="0"/>
              <a:t> module to estimate the density of photons across an energy spectrum and to determine the </a:t>
            </a:r>
            <a:r>
              <a:rPr lang="en-US" sz="2400" i="1" dirty="0"/>
              <a:t>percentage</a:t>
            </a:r>
            <a:r>
              <a:rPr lang="en-US" sz="2400" dirty="0"/>
              <a:t> of those photons that are within a specific </a:t>
            </a:r>
            <a:r>
              <a:rPr lang="en-US" sz="2400" b="1" dirty="0"/>
              <a:t>energy window</a:t>
            </a:r>
          </a:p>
          <a:p>
            <a:r>
              <a:rPr lang="en-US" sz="2400" dirty="0"/>
              <a:t>Numerically estimate </a:t>
            </a:r>
            <a:r>
              <a:rPr lang="en-US" sz="2400" b="1" dirty="0">
                <a:solidFill>
                  <a:srgbClr val="FF0000"/>
                </a:solidFill>
              </a:rPr>
              <a:t>Dirichlet's pathological function </a:t>
            </a:r>
            <a:r>
              <a:rPr lang="en-US" sz="2400" dirty="0"/>
              <a:t>and appreciate that </a:t>
            </a:r>
            <a:r>
              <a:rPr lang="en-US" sz="2400" i="1" dirty="0"/>
              <a:t>nowhere continuous</a:t>
            </a:r>
            <a:r>
              <a:rPr lang="en-US" sz="2400" dirty="0"/>
              <a:t> functions may have a </a:t>
            </a:r>
            <a:r>
              <a:rPr lang="en-US" sz="2400" u="sng" dirty="0"/>
              <a:t>Lebesgue</a:t>
            </a:r>
            <a:r>
              <a:rPr lang="en-US" sz="2400" dirty="0"/>
              <a:t> Integral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1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Root Finding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In 1799, Gauss (for his doctoral dissertation) proved the </a:t>
                </a:r>
                <a:r>
                  <a:rPr lang="en-US" sz="2400" b="1" dirty="0"/>
                  <a:t>Fundamental Theorem of Algebra</a:t>
                </a:r>
                <a:r>
                  <a:rPr lang="en-US" sz="2400" dirty="0"/>
                  <a:t> showing that every polynomial of degree 𝑛 (with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/>
                  <a:t>) has exactly 𝑛 roots in the complex number system, counting multiplicities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This means that </a:t>
                </a:r>
                <a:r>
                  <a:rPr lang="en-US" sz="2400" u="sng" dirty="0"/>
                  <a:t>every</a:t>
                </a:r>
                <a:r>
                  <a:rPr lang="en-US" sz="2400" dirty="0"/>
                  <a:t> polynomial of degree 𝑛 can be factored into 𝑛 linear factors over the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complex numbers</a:t>
                </a:r>
                <a:r>
                  <a:rPr lang="en-US" sz="2400" dirty="0"/>
                  <a:t> and that any complex roots must come in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conjugate pairs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However, this rule only applies to polynomials with </a:t>
                </a:r>
                <a:r>
                  <a:rPr lang="en-US" sz="2400" b="1" dirty="0"/>
                  <a:t>integer</a:t>
                </a:r>
                <a:r>
                  <a:rPr lang="en-US" sz="2400" dirty="0"/>
                  <a:t> exponents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We will compare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NumPy's roots() </a:t>
                </a:r>
                <a:r>
                  <a:rPr lang="en-US" sz="2400" dirty="0"/>
                  <a:t>and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SciPy’s fsolve()</a:t>
                </a:r>
                <a:r>
                  <a:rPr lang="en-US" sz="2400" dirty="0"/>
                  <a:t> because we must remain </a:t>
                </a:r>
                <a:r>
                  <a:rPr lang="en-US" sz="2400" b="1" dirty="0"/>
                  <a:t>vigilant</a:t>
                </a:r>
                <a:r>
                  <a:rPr lang="en-US" sz="2400" dirty="0"/>
                  <a:t> when trusting solutions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b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2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02C0975-A4D5-1C32-0D67-5D84402FC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33" y="1470167"/>
            <a:ext cx="6849933" cy="502270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FADC20-955E-A35E-C54D-B033885A0961}"/>
              </a:ext>
            </a:extLst>
          </p:cNvPr>
          <p:cNvSpPr/>
          <p:nvPr/>
        </p:nvSpPr>
        <p:spPr>
          <a:xfrm>
            <a:off x="2516489" y="3514017"/>
            <a:ext cx="5357931" cy="7103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1E48A38-466A-E815-56F4-4EBF5C40E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NumPy's </a:t>
            </a:r>
            <a:r>
              <a:rPr lang="en-US" sz="3200" b="1" dirty="0">
                <a:latin typeface="+mn-lt"/>
              </a:rPr>
              <a:t>Polynomial</a:t>
            </a:r>
            <a:r>
              <a:rPr lang="en-US" sz="3200" dirty="0">
                <a:latin typeface="+mn-lt"/>
              </a:rPr>
              <a:t> Class</a:t>
            </a:r>
          </a:p>
        </p:txBody>
      </p:sp>
    </p:spTree>
    <p:extLst>
      <p:ext uri="{BB962C8B-B14F-4D97-AF65-F5344CB8AC3E}">
        <p14:creationId xmlns:p14="http://schemas.microsoft.com/office/powerpoint/2010/main" val="397332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NumPy's </a:t>
            </a:r>
            <a:r>
              <a:rPr lang="en-US" sz="3200" b="1" dirty="0">
                <a:latin typeface="+mn-lt"/>
              </a:rPr>
              <a:t>roots()</a:t>
            </a:r>
            <a:r>
              <a:rPr lang="en-US" sz="3200" dirty="0">
                <a:latin typeface="+mn-lt"/>
              </a:rPr>
              <a:t>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6F18F2-6AFF-58E9-01D3-AE898459C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38" y="1919476"/>
            <a:ext cx="7609524" cy="30190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2E80387-F221-CDAB-C85D-5B75D2941D76}"/>
              </a:ext>
            </a:extLst>
          </p:cNvPr>
          <p:cNvSpPr/>
          <p:nvPr/>
        </p:nvSpPr>
        <p:spPr>
          <a:xfrm>
            <a:off x="1224238" y="4307504"/>
            <a:ext cx="3801183" cy="5138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436292-5917-B8CE-C8F3-9C881386B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867" y="1405474"/>
            <a:ext cx="5898266" cy="531600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SciPy’s </a:t>
            </a:r>
            <a:r>
              <a:rPr lang="en-US" sz="3200" b="1" dirty="0">
                <a:latin typeface="+mn-lt"/>
              </a:rPr>
              <a:t>fsolve()</a:t>
            </a:r>
            <a:r>
              <a:rPr lang="en-US" sz="3200" dirty="0">
                <a:latin typeface="+mn-lt"/>
              </a:rPr>
              <a:t>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E80387-F221-CDAB-C85D-5B75D2941D76}"/>
              </a:ext>
            </a:extLst>
          </p:cNvPr>
          <p:cNvSpPr/>
          <p:nvPr/>
        </p:nvSpPr>
        <p:spPr>
          <a:xfrm>
            <a:off x="2316467" y="3884311"/>
            <a:ext cx="4991176" cy="5894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DBEFEA7-5EB6-88A6-F578-5AF99F8C41C2}"/>
              </a:ext>
            </a:extLst>
          </p:cNvPr>
          <p:cNvCxnSpPr/>
          <p:nvPr/>
        </p:nvCxnSpPr>
        <p:spPr>
          <a:xfrm flipH="1">
            <a:off x="5509071" y="4896952"/>
            <a:ext cx="10957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76AB228-8C42-D5D7-40C9-AD1C83F1A4F2}"/>
              </a:ext>
            </a:extLst>
          </p:cNvPr>
          <p:cNvCxnSpPr/>
          <p:nvPr/>
        </p:nvCxnSpPr>
        <p:spPr>
          <a:xfrm flipH="1">
            <a:off x="1474880" y="4195408"/>
            <a:ext cx="1095769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26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5B6439-41E6-140A-FAE2-84DA1CCE957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Derivative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15B6439-41E6-140A-FAE2-84DA1CCE95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8DB878-227C-C5EB-D506-032C792AB31E}"/>
                  </a:ext>
                </a:extLst>
              </p:cNvPr>
              <p:cNvSpPr txBox="1"/>
              <p:nvPr/>
            </p:nvSpPr>
            <p:spPr>
              <a:xfrm>
                <a:off x="628650" y="1656543"/>
                <a:ext cx="5596789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num>
                                    <m:den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unc>
                                            <m:func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e>
                                          </m:func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8DB878-227C-C5EB-D506-032C792AB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56543"/>
                <a:ext cx="5596789" cy="627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70AD09-6400-B1C3-D5A5-E250FEB64EF7}"/>
                  </a:ext>
                </a:extLst>
              </p:cNvPr>
              <p:cNvSpPr txBox="1"/>
              <p:nvPr/>
            </p:nvSpPr>
            <p:spPr>
              <a:xfrm>
                <a:off x="628650" y="2598464"/>
                <a:ext cx="5410905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func>
                                            <m:func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func>
                                    </m:num>
                                    <m:den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</m:func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70AD09-6400-B1C3-D5A5-E250FEB64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598464"/>
                <a:ext cx="5410905" cy="7159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1AFB06-4BF4-972B-DE50-0E544B10D8F0}"/>
                  </a:ext>
                </a:extLst>
              </p:cNvPr>
              <p:cNvSpPr txBox="1"/>
              <p:nvPr/>
            </p:nvSpPr>
            <p:spPr>
              <a:xfrm>
                <a:off x="6716532" y="2067673"/>
                <a:ext cx="1798818" cy="504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Factor out</a:t>
                </a:r>
                <a14:m>
                  <m:oMath xmlns:m="http://schemas.openxmlformats.org/officeDocument/2006/math">
                    <m:r>
                      <a:rPr lang="en-US" b="0" i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1AFB06-4BF4-972B-DE50-0E544B10D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6532" y="2067673"/>
                <a:ext cx="1798818" cy="5049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50D9D6-0E64-A09B-7E19-2927012B4D94}"/>
                  </a:ext>
                </a:extLst>
              </p:cNvPr>
              <p:cNvSpPr txBox="1"/>
              <p:nvPr/>
            </p:nvSpPr>
            <p:spPr>
              <a:xfrm>
                <a:off x="628650" y="3628295"/>
                <a:ext cx="604678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→0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func>
                                            <m:func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func>
                                    </m:num>
                                    <m:den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</m:func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→0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50D9D6-0E64-A09B-7E19-2927012B4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628295"/>
                <a:ext cx="6046784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8762031-DBB1-C4C3-1EBC-70398EACC138}"/>
              </a:ext>
            </a:extLst>
          </p:cNvPr>
          <p:cNvSpPr txBox="1"/>
          <p:nvPr/>
        </p:nvSpPr>
        <p:spPr>
          <a:xfrm>
            <a:off x="6645328" y="2991200"/>
            <a:ext cx="1941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Limit of product is product of limits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A8FCD2-F8F7-2A37-7ABB-382F94F32A3E}"/>
                  </a:ext>
                </a:extLst>
              </p:cNvPr>
              <p:cNvSpPr txBox="1"/>
              <p:nvPr/>
            </p:nvSpPr>
            <p:spPr>
              <a:xfrm>
                <a:off x="628650" y="4564574"/>
                <a:ext cx="4572000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num>
                            <m:den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A8FCD2-F8F7-2A37-7ABB-382F94F32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564574"/>
                <a:ext cx="4572000" cy="7146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2DF902C-54D7-FF90-2641-1EA7E942BD76}"/>
                  </a:ext>
                </a:extLst>
              </p:cNvPr>
              <p:cNvSpPr txBox="1"/>
              <p:nvPr/>
            </p:nvSpPr>
            <p:spPr>
              <a:xfrm>
                <a:off x="6660381" y="4176204"/>
                <a:ext cx="1941226" cy="781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Squeeze Theorem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i="1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i="1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n>
                                          <a:solidFill>
                                            <a:srgbClr val="7030A0"/>
                                          </a:solidFill>
                                        </a:ln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n>
                                          <a:solidFill>
                                            <a:srgbClr val="7030A0"/>
                                          </a:solidFill>
                                        </a:ln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d>
                              </m:e>
                            </m:func>
                          </m:num>
                          <m:den>
                            <m:r>
                              <a:rPr lang="en-US" i="1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func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2DF902C-54D7-FF90-2641-1EA7E942B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381" y="4176204"/>
                <a:ext cx="1941226" cy="78194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97C717-39AD-197B-A349-2DE92E52EFCF}"/>
                  </a:ext>
                </a:extLst>
              </p:cNvPr>
              <p:cNvSpPr txBox="1"/>
              <p:nvPr/>
            </p:nvSpPr>
            <p:spPr>
              <a:xfrm>
                <a:off x="628650" y="5593186"/>
                <a:ext cx="4572000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97C717-39AD-197B-A349-2DE92E52E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593186"/>
                <a:ext cx="4572000" cy="6182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A265154F-ADD1-E570-E03A-269AA03C1CFE}"/>
              </a:ext>
            </a:extLst>
          </p:cNvPr>
          <p:cNvSpPr/>
          <p:nvPr/>
        </p:nvSpPr>
        <p:spPr>
          <a:xfrm>
            <a:off x="5291528" y="3522689"/>
            <a:ext cx="1296649" cy="78553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DEB526D0-8758-1FC8-045B-174AB124D418}"/>
              </a:ext>
            </a:extLst>
          </p:cNvPr>
          <p:cNvCxnSpPr>
            <a:stCxn id="18" idx="1"/>
            <a:endCxn id="20" idx="2"/>
          </p:cNvCxnSpPr>
          <p:nvPr/>
        </p:nvCxnSpPr>
        <p:spPr>
          <a:xfrm rot="10800000">
            <a:off x="5939853" y="4308225"/>
            <a:ext cx="720528" cy="258952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1B895D2-C44C-3979-B43F-DE519E84D25D}"/>
              </a:ext>
            </a:extLst>
          </p:cNvPr>
          <p:cNvCxnSpPr>
            <a:cxnSpLocks/>
          </p:cNvCxnSpPr>
          <p:nvPr/>
        </p:nvCxnSpPr>
        <p:spPr>
          <a:xfrm flipV="1">
            <a:off x="3112534" y="4634750"/>
            <a:ext cx="541583" cy="232347"/>
          </a:xfrm>
          <a:prstGeom prst="straightConnector1">
            <a:avLst/>
          </a:prstGeom>
          <a:ln w="28575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17E6EB1-6B26-DF3A-D7CB-ACBEDFF761D2}"/>
              </a:ext>
            </a:extLst>
          </p:cNvPr>
          <p:cNvSpPr/>
          <p:nvPr/>
        </p:nvSpPr>
        <p:spPr>
          <a:xfrm>
            <a:off x="1971674" y="2843213"/>
            <a:ext cx="396469" cy="38154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BA3F8D-F783-FF50-58C6-9DD6DF480971}"/>
              </a:ext>
            </a:extLst>
          </p:cNvPr>
          <p:cNvSpPr/>
          <p:nvPr/>
        </p:nvSpPr>
        <p:spPr>
          <a:xfrm>
            <a:off x="5426494" y="3835288"/>
            <a:ext cx="396469" cy="38154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11C858AA-798D-D4EF-231D-9B016FD9BD6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rot="16200000" flipV="1">
            <a:off x="3592056" y="1802615"/>
            <a:ext cx="610527" cy="3454820"/>
          </a:xfrm>
          <a:prstGeom prst="bentConnector3">
            <a:avLst>
              <a:gd name="adj1" fmla="val 52476"/>
            </a:avLst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B81984B-1C1E-E0EB-BD99-874E5D4486AA}"/>
              </a:ext>
            </a:extLst>
          </p:cNvPr>
          <p:cNvSpPr/>
          <p:nvPr/>
        </p:nvSpPr>
        <p:spPr>
          <a:xfrm>
            <a:off x="1731364" y="5593186"/>
            <a:ext cx="2330970" cy="714683"/>
          </a:xfrm>
          <a:prstGeom prst="rect">
            <a:avLst/>
          </a:prstGeom>
          <a:noFill/>
          <a:ln w="285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72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/>
      <p:bldP spid="16" grpId="0"/>
      <p:bldP spid="8" grpId="0"/>
      <p:bldP spid="17" grpId="0"/>
      <p:bldP spid="18" grpId="0"/>
      <p:bldP spid="19" grpId="0"/>
      <p:bldP spid="20" grpId="0" animBg="1"/>
      <p:bldP spid="20" grpId="1" animBg="1"/>
      <p:bldP spid="3" grpId="0" animBg="1"/>
      <p:bldP spid="3" grpId="1" animBg="1"/>
      <p:bldP spid="5" grpId="0" animBg="1"/>
      <p:bldP spid="5" grpId="1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Complex Roots – Equation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Consider the equation:</a:t>
            </a:r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400" dirty="0"/>
              <a:t>With a degree (leading power) of </a:t>
            </a:r>
            <a:r>
              <a:rPr lang="en-US" sz="2400" b="1" dirty="0">
                <a:solidFill>
                  <a:srgbClr val="FF0000"/>
                </a:solidFill>
              </a:rPr>
              <a:t>four</a:t>
            </a:r>
            <a:r>
              <a:rPr lang="en-US" sz="2400" dirty="0"/>
              <a:t>, there should be </a:t>
            </a:r>
            <a:r>
              <a:rPr lang="en-US" sz="2400" b="1" dirty="0">
                <a:solidFill>
                  <a:srgbClr val="FF0000"/>
                </a:solidFill>
              </a:rPr>
              <a:t>four</a:t>
            </a:r>
            <a:r>
              <a:rPr lang="en-US" sz="2400" dirty="0"/>
              <a:t> total roots (real or complex, unique or repeated):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Four real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Two real, two complex (a single conjugate pair)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/>
              <a:t>Four complex (two conjugate pairs)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Most solvers do better if you can give them </a:t>
            </a:r>
            <a:r>
              <a:rPr lang="en-US" sz="2400" b="1" dirty="0"/>
              <a:t>hints</a:t>
            </a:r>
            <a:r>
              <a:rPr lang="en-US" sz="2400" dirty="0"/>
              <a:t> on where to search for the zeros, so we should </a:t>
            </a:r>
            <a:r>
              <a:rPr lang="en-US" sz="2400" b="1" dirty="0">
                <a:solidFill>
                  <a:srgbClr val="00B050"/>
                </a:solidFill>
              </a:rPr>
              <a:t>first plot the function </a:t>
            </a:r>
            <a:r>
              <a:rPr lang="en-US" sz="2400" dirty="0"/>
              <a:t>to see if we can </a:t>
            </a:r>
            <a:r>
              <a:rPr lang="en-US" sz="2400" i="1" dirty="0"/>
              <a:t>estimate</a:t>
            </a:r>
            <a:r>
              <a:rPr lang="en-US" sz="2400" dirty="0"/>
              <a:t> where the zeros might be located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B0D2CD-FF21-D757-9CE4-22E8373A9A60}"/>
                  </a:ext>
                </a:extLst>
              </p:cNvPr>
              <p:cNvSpPr txBox="1"/>
              <p:nvPr/>
            </p:nvSpPr>
            <p:spPr>
              <a:xfrm>
                <a:off x="3466986" y="2389625"/>
                <a:ext cx="206736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B0D2CD-FF21-D757-9CE4-22E8373A9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986" y="2389625"/>
                <a:ext cx="2067361" cy="307777"/>
              </a:xfrm>
              <a:prstGeom prst="rect">
                <a:avLst/>
              </a:prstGeom>
              <a:blipFill>
                <a:blip r:embed="rId2"/>
                <a:stretch>
                  <a:fillRect l="-4130" r="-2360" b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816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E29F68B-B0C4-921A-08A9-8D7837CA9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857" y="1609235"/>
            <a:ext cx="3114286" cy="4838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eqn1_plot.py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826479-25A1-93DE-B713-DDCBCC2EAFED}"/>
              </a:ext>
            </a:extLst>
          </p:cNvPr>
          <p:cNvGrpSpPr/>
          <p:nvPr/>
        </p:nvGrpSpPr>
        <p:grpSpPr>
          <a:xfrm>
            <a:off x="4033684" y="3402102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DDE737A-19E3-D1AE-E517-BE77A5DAD4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8F1E99F-5C58-7BD1-4410-B594F600CC2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02C7B30-28F5-3B62-4DCE-483BA750501D}"/>
              </a:ext>
            </a:extLst>
          </p:cNvPr>
          <p:cNvGrpSpPr/>
          <p:nvPr/>
        </p:nvGrpSpPr>
        <p:grpSpPr>
          <a:xfrm>
            <a:off x="6072378" y="4555384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9ABB1B6-BB67-FE8B-5376-D306C7ACA6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CC6F2C-4240-654A-32FC-490A422D67A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D479E57-D5F3-B410-B0A9-B1EAAB254164}"/>
              </a:ext>
            </a:extLst>
          </p:cNvPr>
          <p:cNvGrpSpPr/>
          <p:nvPr/>
        </p:nvGrpSpPr>
        <p:grpSpPr>
          <a:xfrm>
            <a:off x="5726701" y="4997824"/>
            <a:ext cx="1068643" cy="369332"/>
            <a:chOff x="3647644" y="4910075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6DA348-3AE2-0986-31D8-BEB3FF73B89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BFCC323-EF88-603D-617E-254BFE4FBB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08AE1F-EE1F-A810-6C47-F69EE43A3ED4}"/>
              </a:ext>
            </a:extLst>
          </p:cNvPr>
          <p:cNvGrpSpPr/>
          <p:nvPr/>
        </p:nvGrpSpPr>
        <p:grpSpPr>
          <a:xfrm>
            <a:off x="5910260" y="5697741"/>
            <a:ext cx="1064340" cy="369332"/>
            <a:chOff x="3647644" y="5421073"/>
            <a:chExt cx="1064340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F276759-DD71-09F4-32EC-DAD0AB1D93F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ACB3AFE-C2E9-6898-4FE4-893B224002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B0D7F3-2A76-0192-F96A-9F8C999CF0FD}"/>
                  </a:ext>
                </a:extLst>
              </p:cNvPr>
              <p:cNvSpPr txBox="1"/>
              <p:nvPr/>
            </p:nvSpPr>
            <p:spPr>
              <a:xfrm>
                <a:off x="6457950" y="3586768"/>
                <a:ext cx="206736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B0D7F3-2A76-0192-F96A-9F8C999CF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0" y="3586768"/>
                <a:ext cx="2067361" cy="307777"/>
              </a:xfrm>
              <a:prstGeom prst="rect">
                <a:avLst/>
              </a:prstGeom>
              <a:blipFill>
                <a:blip r:embed="rId4"/>
                <a:stretch>
                  <a:fillRect l="-3824" r="-235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372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eqn1_plot.py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0772AB-B2FA-59F2-4F36-76826ADD051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15B1165-30F0-F2B0-AE55-D553E1B2C780}"/>
              </a:ext>
            </a:extLst>
          </p:cNvPr>
          <p:cNvSpPr/>
          <p:nvPr/>
        </p:nvSpPr>
        <p:spPr>
          <a:xfrm>
            <a:off x="2811212" y="5191261"/>
            <a:ext cx="182880" cy="18288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371654C-B837-1924-428F-6DC69AF09CB2}"/>
              </a:ext>
            </a:extLst>
          </p:cNvPr>
          <p:cNvSpPr/>
          <p:nvPr/>
        </p:nvSpPr>
        <p:spPr>
          <a:xfrm>
            <a:off x="5608571" y="5189353"/>
            <a:ext cx="182880" cy="18288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F532B7-CE69-98C3-62F2-D72517D3B9E5}"/>
              </a:ext>
            </a:extLst>
          </p:cNvPr>
          <p:cNvSpPr txBox="1"/>
          <p:nvPr/>
        </p:nvSpPr>
        <p:spPr>
          <a:xfrm>
            <a:off x="3116264" y="3234407"/>
            <a:ext cx="2675187" cy="12003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 the </a:t>
            </a:r>
            <a:r>
              <a:rPr lang="en-US" b="1" dirty="0">
                <a:solidFill>
                  <a:srgbClr val="FF0000"/>
                </a:solidFill>
              </a:rPr>
              <a:t>real</a:t>
            </a:r>
            <a:r>
              <a:rPr lang="en-US" dirty="0">
                <a:solidFill>
                  <a:srgbClr val="FF0000"/>
                </a:solidFill>
              </a:rPr>
              <a:t> plane, we see only </a:t>
            </a:r>
            <a:r>
              <a:rPr lang="en-US" u="sng" dirty="0">
                <a:solidFill>
                  <a:srgbClr val="FF0000"/>
                </a:solidFill>
              </a:rPr>
              <a:t>two</a:t>
            </a:r>
            <a:r>
              <a:rPr lang="en-US" dirty="0">
                <a:solidFill>
                  <a:srgbClr val="FF0000"/>
                </a:solidFill>
              </a:rPr>
              <a:t> zeros, so the other two roots must form a </a:t>
            </a:r>
            <a:r>
              <a:rPr lang="en-US" b="1" dirty="0">
                <a:solidFill>
                  <a:srgbClr val="FF0000"/>
                </a:solidFill>
              </a:rPr>
              <a:t>complex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i="1" dirty="0">
                <a:solidFill>
                  <a:srgbClr val="FF0000"/>
                </a:solidFill>
              </a:rPr>
              <a:t>conjugate pair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3A8EC4-60D1-0370-AD21-FB73BE79691A}"/>
              </a:ext>
            </a:extLst>
          </p:cNvPr>
          <p:cNvCxnSpPr>
            <a:cxnSpLocks/>
          </p:cNvCxnSpPr>
          <p:nvPr/>
        </p:nvCxnSpPr>
        <p:spPr>
          <a:xfrm>
            <a:off x="2501375" y="5276770"/>
            <a:ext cx="403750" cy="0"/>
          </a:xfrm>
          <a:prstGeom prst="straightConnector1">
            <a:avLst/>
          </a:prstGeom>
          <a:ln w="28575">
            <a:solidFill>
              <a:srgbClr val="FF0000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A77BB8-C522-4C0A-91BD-5F3D05C003C2}"/>
              </a:ext>
            </a:extLst>
          </p:cNvPr>
          <p:cNvCxnSpPr>
            <a:cxnSpLocks/>
          </p:cNvCxnSpPr>
          <p:nvPr/>
        </p:nvCxnSpPr>
        <p:spPr>
          <a:xfrm>
            <a:off x="5367338" y="5276770"/>
            <a:ext cx="342900" cy="0"/>
          </a:xfrm>
          <a:prstGeom prst="straightConnector1">
            <a:avLst/>
          </a:prstGeom>
          <a:ln w="28575">
            <a:solidFill>
              <a:srgbClr val="FF0000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048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C39A221B-9637-4B32-0C8C-967CB9C2DF1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143" y="1690689"/>
            <a:ext cx="6485714" cy="34857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eqn1_roots.py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41E9C55-8A66-E878-CFF1-123B4D14B523}"/>
              </a:ext>
            </a:extLst>
          </p:cNvPr>
          <p:cNvGrpSpPr/>
          <p:nvPr/>
        </p:nvGrpSpPr>
        <p:grpSpPr>
          <a:xfrm>
            <a:off x="5157984" y="2294909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64DAF34-B323-7A66-DDBD-06C0DEA452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4482F0-8179-41D9-7A41-5A94BC06D60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43476C6-20D8-693F-02C0-0BA6FA376933}"/>
              </a:ext>
            </a:extLst>
          </p:cNvPr>
          <p:cNvGrpSpPr/>
          <p:nvPr/>
        </p:nvGrpSpPr>
        <p:grpSpPr>
          <a:xfrm>
            <a:off x="4605589" y="2535392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17BFE12-1D39-B6B8-B317-A8DA1C398D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02FA37-5C7D-3E9F-A808-630FCC977ED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4488B21-16B1-DA17-0391-1EA579AF765F}"/>
              </a:ext>
            </a:extLst>
          </p:cNvPr>
          <p:cNvGrpSpPr/>
          <p:nvPr/>
        </p:nvGrpSpPr>
        <p:grpSpPr>
          <a:xfrm>
            <a:off x="3916384" y="3213839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B3C92C7-9B04-21D2-3BAA-565BBB33EBC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44AF444-1747-C0BD-8854-DF09E1E647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F7E29A-7432-C1F2-2DE1-E5C2A2D2C6ED}"/>
              </a:ext>
            </a:extLst>
          </p:cNvPr>
          <p:cNvGrpSpPr/>
          <p:nvPr/>
        </p:nvGrpSpPr>
        <p:grpSpPr>
          <a:xfrm>
            <a:off x="5835668" y="3463448"/>
            <a:ext cx="1064340" cy="369332"/>
            <a:chOff x="3647644" y="5421073"/>
            <a:chExt cx="1064340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619CC72-6633-86B5-70E7-AD1FC940012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F5E1B31-96E6-B2DF-B9FD-EF15094B6E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279FA3D-D57C-978B-A335-77D227B07010}"/>
              </a:ext>
            </a:extLst>
          </p:cNvPr>
          <p:cNvGrpSpPr/>
          <p:nvPr/>
        </p:nvGrpSpPr>
        <p:grpSpPr>
          <a:xfrm>
            <a:off x="5475457" y="3685107"/>
            <a:ext cx="1068643" cy="369332"/>
            <a:chOff x="3647644" y="5359159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0D81840-4E40-73AE-A238-A4C4AE157FE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8CA1B56-628C-F137-A2DD-5E6E3409D6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E8A0425-A5E8-A74F-EBC2-4ADE6638F816}"/>
              </a:ext>
            </a:extLst>
          </p:cNvPr>
          <p:cNvGrpSpPr/>
          <p:nvPr/>
        </p:nvGrpSpPr>
        <p:grpSpPr>
          <a:xfrm>
            <a:off x="4758678" y="4135786"/>
            <a:ext cx="1076632" cy="369332"/>
            <a:chOff x="2157212" y="5356391"/>
            <a:chExt cx="1076632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F9FC79C-4E56-7C05-E904-BB03C4B5652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5AE049A-A944-14A4-3408-F5C80244C9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8D7B5B69-FEE0-05D0-7283-EF09EA21EAFF}"/>
              </a:ext>
            </a:extLst>
          </p:cNvPr>
          <p:cNvSpPr/>
          <p:nvPr/>
        </p:nvSpPr>
        <p:spPr>
          <a:xfrm>
            <a:off x="4372965" y="4899148"/>
            <a:ext cx="1339654" cy="19590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7D2330-E7CD-2631-82B2-D3D6473C128D}"/>
              </a:ext>
            </a:extLst>
          </p:cNvPr>
          <p:cNvSpPr txBox="1"/>
          <p:nvPr/>
        </p:nvSpPr>
        <p:spPr>
          <a:xfrm>
            <a:off x="5286903" y="2888842"/>
            <a:ext cx="2445422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We don’t want </a:t>
            </a:r>
            <a:r>
              <a:rPr lang="en-US" sz="1600" b="1" dirty="0"/>
              <a:t>0.000j</a:t>
            </a:r>
            <a:r>
              <a:rPr lang="en-US" sz="1600" dirty="0"/>
              <a:t> to be displayed for real numbers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58CD018-1FEB-DC45-4508-C157A0C73DEF}"/>
              </a:ext>
            </a:extLst>
          </p:cNvPr>
          <p:cNvGrpSpPr/>
          <p:nvPr/>
        </p:nvGrpSpPr>
        <p:grpSpPr>
          <a:xfrm>
            <a:off x="7669505" y="4813318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70D64A6-49DE-ABD8-16F5-183A949B9DD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68AE2BF-F5D6-A70A-B4E5-10CF2D411B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B08294D-1B5B-709C-C9ED-B8EFAB8D43C0}"/>
              </a:ext>
            </a:extLst>
          </p:cNvPr>
          <p:cNvSpPr txBox="1"/>
          <p:nvPr/>
        </p:nvSpPr>
        <p:spPr>
          <a:xfrm>
            <a:off x="2583514" y="5457457"/>
            <a:ext cx="4036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Note: this only activates when printing numpy </a:t>
            </a:r>
            <a:r>
              <a:rPr lang="en-US" u="sng" dirty="0">
                <a:solidFill>
                  <a:srgbClr val="7030A0"/>
                </a:solidFill>
              </a:rPr>
              <a:t>arrays</a:t>
            </a:r>
            <a:r>
              <a:rPr lang="en-US" dirty="0">
                <a:solidFill>
                  <a:srgbClr val="7030A0"/>
                </a:solidFill>
              </a:rPr>
              <a:t>, not individual </a:t>
            </a:r>
            <a:r>
              <a:rPr lang="en-US" i="1" dirty="0">
                <a:solidFill>
                  <a:srgbClr val="7030A0"/>
                </a:solidFill>
              </a:rPr>
              <a:t>scalars</a:t>
            </a:r>
          </a:p>
        </p:txBody>
      </p:sp>
    </p:spTree>
    <p:extLst>
      <p:ext uri="{BB962C8B-B14F-4D97-AF65-F5344CB8AC3E}">
        <p14:creationId xmlns:p14="http://schemas.microsoft.com/office/powerpoint/2010/main" val="86473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3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NumPy’s Data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DE6E34A-8120-1E6D-7034-745729673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174767"/>
              </p:ext>
            </p:extLst>
          </p:nvPr>
        </p:nvGraphicFramePr>
        <p:xfrm>
          <a:off x="773335" y="1501763"/>
          <a:ext cx="7597329" cy="478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4544">
                  <a:extLst>
                    <a:ext uri="{9D8B030D-6E8A-4147-A177-3AD203B41FA5}">
                      <a16:colId xmlns:a16="http://schemas.microsoft.com/office/drawing/2014/main" val="510298288"/>
                    </a:ext>
                  </a:extLst>
                </a:gridCol>
                <a:gridCol w="2229322">
                  <a:extLst>
                    <a:ext uri="{9D8B030D-6E8A-4147-A177-3AD203B41FA5}">
                      <a16:colId xmlns:a16="http://schemas.microsoft.com/office/drawing/2014/main" val="603649520"/>
                    </a:ext>
                  </a:extLst>
                </a:gridCol>
                <a:gridCol w="4103463">
                  <a:extLst>
                    <a:ext uri="{9D8B030D-6E8A-4147-A177-3AD203B41FA5}">
                      <a16:colId xmlns:a16="http://schemas.microsoft.com/office/drawing/2014/main" val="32450992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Identifier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FF00"/>
                          </a:solidFill>
                        </a:rPr>
                        <a:t>_kind </a:t>
                      </a:r>
                      <a:r>
                        <a:rPr lang="en-US" dirty="0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NumPy </a:t>
                      </a:r>
                      <a:r>
                        <a:rPr lang="en-US" dirty="0">
                          <a:solidFill>
                            <a:srgbClr val="FFFF00"/>
                          </a:solidFill>
                        </a:rPr>
                        <a:t>dtype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2621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boolean_kind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np.bool_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0280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integer_kind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np.int8, np.int16, np.int32, np.int64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3534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unsignedinteger_kind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np.uint8, np.uint16, np.uint32, np.uint64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2980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float_kind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np.float16, np.float32, np.float64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5219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complex_kind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np.complex64, np.complex128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0457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object_kind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Represents generic Python objects:</a:t>
                      </a:r>
                      <a:r>
                        <a:rPr lang="en-US" dirty="0"/>
                        <a:t> np.object_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4749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bytes_kind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Represents fixed-length ASCII string data types:</a:t>
                      </a:r>
                      <a:r>
                        <a:rPr lang="en-US" dirty="0"/>
                        <a:t> np.bytes_, np.string_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8534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unicode_kind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Represents fixed-length Unicode string data types: </a:t>
                      </a:r>
                      <a:r>
                        <a:rPr lang="en-US" dirty="0"/>
                        <a:t>np.unicode_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4561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void_kind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Represents raw data (void data type): </a:t>
                      </a:r>
                      <a:r>
                        <a:rPr lang="en-US" dirty="0"/>
                        <a:t>np.void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1124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84818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173BF2-C1A7-D1A8-C2C4-C6B221675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75" y="1678720"/>
            <a:ext cx="4161905" cy="4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eqn1_roots.py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CFCF61-FD72-FC6E-0932-797ACD8B9141}"/>
                  </a:ext>
                </a:extLst>
              </p:cNvPr>
              <p:cNvSpPr txBox="1"/>
              <p:nvPr/>
            </p:nvSpPr>
            <p:spPr>
              <a:xfrm>
                <a:off x="5376507" y="4156669"/>
                <a:ext cx="314271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+0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CFCF61-FD72-FC6E-0932-797ACD8B9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507" y="4156669"/>
                <a:ext cx="3142719" cy="307777"/>
              </a:xfrm>
              <a:prstGeom prst="rect">
                <a:avLst/>
              </a:prstGeom>
              <a:blipFill>
                <a:blip r:embed="rId4"/>
                <a:stretch>
                  <a:fillRect l="-194" t="-40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63F85FFF-5962-ACC6-26A1-44117806DEAC}"/>
              </a:ext>
            </a:extLst>
          </p:cNvPr>
          <p:cNvGrpSpPr/>
          <p:nvPr/>
        </p:nvGrpSpPr>
        <p:grpSpPr>
          <a:xfrm>
            <a:off x="3151648" y="1875042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670513A-4ED0-86BD-54B7-CD96A85965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DB0F76-044C-A783-9C11-2EC95617BB9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D92B620-F106-3719-36BC-158F6D70AA70}"/>
              </a:ext>
            </a:extLst>
          </p:cNvPr>
          <p:cNvSpPr/>
          <p:nvPr/>
        </p:nvSpPr>
        <p:spPr>
          <a:xfrm>
            <a:off x="1966834" y="5611396"/>
            <a:ext cx="2183981" cy="21159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652651-2221-6EDA-4658-B356C1BCE214}"/>
              </a:ext>
            </a:extLst>
          </p:cNvPr>
          <p:cNvSpPr/>
          <p:nvPr/>
        </p:nvSpPr>
        <p:spPr>
          <a:xfrm>
            <a:off x="1400692" y="5606072"/>
            <a:ext cx="497256" cy="21159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415F3D-97E1-2930-ECF9-D245D2A6316D}"/>
              </a:ext>
            </a:extLst>
          </p:cNvPr>
          <p:cNvSpPr txBox="1"/>
          <p:nvPr/>
        </p:nvSpPr>
        <p:spPr>
          <a:xfrm>
            <a:off x="5376507" y="5362531"/>
            <a:ext cx="3142718" cy="58477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We need to verify that each reported root is indeed a solution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91CEB8-F133-9415-9FEC-BCDA0EC2F763}"/>
              </a:ext>
            </a:extLst>
          </p:cNvPr>
          <p:cNvSpPr txBox="1"/>
          <p:nvPr/>
        </p:nvSpPr>
        <p:spPr>
          <a:xfrm>
            <a:off x="5882326" y="2099733"/>
            <a:ext cx="2131081" cy="83099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SciPy’s </a:t>
            </a:r>
            <a:r>
              <a:rPr lang="en-US" sz="1600" b="1" dirty="0">
                <a:solidFill>
                  <a:srgbClr val="7030A0"/>
                </a:solidFill>
              </a:rPr>
              <a:t>fsolve() </a:t>
            </a:r>
            <a:r>
              <a:rPr lang="en-US" sz="1600" dirty="0">
                <a:solidFill>
                  <a:srgbClr val="7030A0"/>
                </a:solidFill>
              </a:rPr>
              <a:t>requires a </a:t>
            </a:r>
            <a:r>
              <a:rPr lang="en-US" sz="1600" i="1" dirty="0">
                <a:solidFill>
                  <a:srgbClr val="7030A0"/>
                </a:solidFill>
              </a:rPr>
              <a:t>hint</a:t>
            </a:r>
            <a:r>
              <a:rPr lang="en-US" sz="1600" dirty="0">
                <a:solidFill>
                  <a:srgbClr val="7030A0"/>
                </a:solidFill>
              </a:rPr>
              <a:t> and can only find </a:t>
            </a:r>
            <a:r>
              <a:rPr lang="en-US" sz="1600" u="sng" dirty="0">
                <a:solidFill>
                  <a:srgbClr val="7030A0"/>
                </a:solidFill>
              </a:rPr>
              <a:t>one</a:t>
            </a:r>
            <a:r>
              <a:rPr lang="en-US" sz="1600" dirty="0">
                <a:solidFill>
                  <a:srgbClr val="7030A0"/>
                </a:solidFill>
              </a:rPr>
              <a:t> real root at a time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CCE8BEF-7B8C-D41A-F5D1-B366A8A55D94}"/>
              </a:ext>
            </a:extLst>
          </p:cNvPr>
          <p:cNvGrpSpPr/>
          <p:nvPr/>
        </p:nvGrpSpPr>
        <p:grpSpPr>
          <a:xfrm>
            <a:off x="3058825" y="3240678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A59571E-C2A6-FE26-9FC6-0ED143BD11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4A2F25-11C5-5F5D-5E82-68FA9A88122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8FA211-9967-262F-0ECE-9983D177FBFB}"/>
              </a:ext>
            </a:extLst>
          </p:cNvPr>
          <p:cNvGrpSpPr/>
          <p:nvPr/>
        </p:nvGrpSpPr>
        <p:grpSpPr>
          <a:xfrm>
            <a:off x="2941329" y="3474553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9FD873-F03F-C731-BB7F-2B1B2FC1421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060FD6C-8FAD-26A8-01BF-D4AB68F8FA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BC848BD-43F9-FE2F-801B-41AB4F7A165A}"/>
              </a:ext>
            </a:extLst>
          </p:cNvPr>
          <p:cNvGrpSpPr/>
          <p:nvPr/>
        </p:nvGrpSpPr>
        <p:grpSpPr>
          <a:xfrm>
            <a:off x="3930377" y="4628679"/>
            <a:ext cx="1064340" cy="369332"/>
            <a:chOff x="3647644" y="5421073"/>
            <a:chExt cx="1064340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8F59E09-B017-4869-8AA6-08A0DA57F93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BB7E9D4-FB06-BDA7-0CB8-AFD6C122CD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EDFE2A1-028F-50C6-C668-6DEC5E9939DF}"/>
              </a:ext>
            </a:extLst>
          </p:cNvPr>
          <p:cNvGrpSpPr/>
          <p:nvPr/>
        </p:nvGrpSpPr>
        <p:grpSpPr>
          <a:xfrm>
            <a:off x="2505486" y="4844399"/>
            <a:ext cx="1068643" cy="369332"/>
            <a:chOff x="3647644" y="5359159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95BB73F-8276-3D92-8B75-9D1AE296693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A09769D-A0C6-8D36-E02C-5E547EE511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18860A8-8C6B-ECF4-CA0B-D28DD6A34BFB}"/>
              </a:ext>
            </a:extLst>
          </p:cNvPr>
          <p:cNvGrpSpPr/>
          <p:nvPr/>
        </p:nvGrpSpPr>
        <p:grpSpPr>
          <a:xfrm>
            <a:off x="2079446" y="5073651"/>
            <a:ext cx="1076632" cy="369332"/>
            <a:chOff x="2157212" y="5356391"/>
            <a:chExt cx="1076632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63B131A-05E6-7680-4A94-8885F4B65BA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EC21A14-FDEC-87CE-B341-A6933B424E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1B6E798-D1F9-8E77-DF2A-E036280C559E}"/>
                  </a:ext>
                </a:extLst>
              </p:cNvPr>
              <p:cNvSpPr txBox="1"/>
              <p:nvPr/>
            </p:nvSpPr>
            <p:spPr>
              <a:xfrm>
                <a:off x="5914186" y="3661556"/>
                <a:ext cx="206736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1B6E798-D1F9-8E77-DF2A-E036280C5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186" y="3661556"/>
                <a:ext cx="2067361" cy="307777"/>
              </a:xfrm>
              <a:prstGeom prst="rect">
                <a:avLst/>
              </a:prstGeom>
              <a:blipFill>
                <a:blip r:embed="rId5"/>
                <a:stretch>
                  <a:fillRect l="-3835" t="-2000" r="-2655" b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D54F35E-147A-03C4-A551-E54539CA181E}"/>
              </a:ext>
            </a:extLst>
          </p:cNvPr>
          <p:cNvSpPr txBox="1"/>
          <p:nvPr/>
        </p:nvSpPr>
        <p:spPr>
          <a:xfrm>
            <a:off x="612515" y="5909185"/>
            <a:ext cx="4365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Broadcasting and Element-wise Comparison</a:t>
            </a:r>
          </a:p>
        </p:txBody>
      </p:sp>
    </p:spTree>
    <p:extLst>
      <p:ext uri="{BB962C8B-B14F-4D97-AF65-F5344CB8AC3E}">
        <p14:creationId xmlns:p14="http://schemas.microsoft.com/office/powerpoint/2010/main" val="415416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4" grpId="0" animBg="1"/>
      <p:bldP spid="15" grpId="0" animBg="1"/>
      <p:bldP spid="16" grpId="0" animBg="1"/>
      <p:bldP spid="42" grpId="0"/>
      <p:bldP spid="7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eqn1_roots.py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5AFA0F-94D3-6A98-F48E-A6B8D5D9B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476" y="2670411"/>
            <a:ext cx="4219048" cy="2333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40E917-950E-DCE5-785E-C6F8F7EA4D47}"/>
                  </a:ext>
                </a:extLst>
              </p:cNvPr>
              <p:cNvSpPr txBox="1"/>
              <p:nvPr/>
            </p:nvSpPr>
            <p:spPr>
              <a:xfrm>
                <a:off x="3538320" y="1580488"/>
                <a:ext cx="206736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40E917-950E-DCE5-785E-C6F8F7EA4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320" y="1580488"/>
                <a:ext cx="2067361" cy="307777"/>
              </a:xfrm>
              <a:prstGeom prst="rect">
                <a:avLst/>
              </a:prstGeom>
              <a:blipFill>
                <a:blip r:embed="rId4"/>
                <a:stretch>
                  <a:fillRect l="-3824" r="-235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554B1FB8-EBB7-5983-80C6-24A6C24F0061}"/>
              </a:ext>
            </a:extLst>
          </p:cNvPr>
          <p:cNvSpPr/>
          <p:nvPr/>
        </p:nvSpPr>
        <p:spPr>
          <a:xfrm>
            <a:off x="3272192" y="4144043"/>
            <a:ext cx="2705415" cy="256939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331F29-5171-6C7A-90DE-99B0BB416978}"/>
                  </a:ext>
                </a:extLst>
              </p:cNvPr>
              <p:cNvSpPr txBox="1"/>
              <p:nvPr/>
            </p:nvSpPr>
            <p:spPr>
              <a:xfrm>
                <a:off x="869058" y="1995884"/>
                <a:ext cx="74058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has two real and two complex roots (in a single conjugate pair)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331F29-5171-6C7A-90DE-99B0BB416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058" y="1995884"/>
                <a:ext cx="7405884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408177C-7BD6-2A2B-03AF-5D7823BAE1A5}"/>
              </a:ext>
            </a:extLst>
          </p:cNvPr>
          <p:cNvSpPr txBox="1"/>
          <p:nvPr/>
        </p:nvSpPr>
        <p:spPr>
          <a:xfrm>
            <a:off x="1777554" y="5327409"/>
            <a:ext cx="5588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like NumPy! The </a:t>
            </a:r>
            <a:r>
              <a:rPr lang="en-US" b="1" dirty="0"/>
              <a:t>roots()</a:t>
            </a:r>
            <a:r>
              <a:rPr lang="en-US" dirty="0"/>
              <a:t> solver doesn’t require hints and can typically find all the roots, real or complex.</a:t>
            </a:r>
          </a:p>
          <a:p>
            <a:pPr algn="ctr"/>
            <a:r>
              <a:rPr lang="en-US" dirty="0"/>
              <a:t>But this API has a </a:t>
            </a:r>
            <a:r>
              <a:rPr lang="en-US" b="1" dirty="0">
                <a:solidFill>
                  <a:srgbClr val="FF0000"/>
                </a:solidFill>
              </a:rPr>
              <a:t>severe limitation!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369A13-2107-B7D1-B77B-1DDE4E151E89}"/>
              </a:ext>
            </a:extLst>
          </p:cNvPr>
          <p:cNvSpPr txBox="1"/>
          <p:nvPr/>
        </p:nvSpPr>
        <p:spPr>
          <a:xfrm>
            <a:off x="423193" y="3124185"/>
            <a:ext cx="1881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SciPy’s </a:t>
            </a:r>
            <a:r>
              <a:rPr lang="en-US" sz="1600" b="1" dirty="0">
                <a:solidFill>
                  <a:srgbClr val="FF0000"/>
                </a:solidFill>
              </a:rPr>
              <a:t>fsolve()</a:t>
            </a:r>
            <a:r>
              <a:rPr lang="en-US" sz="1600" dirty="0">
                <a:solidFill>
                  <a:srgbClr val="FF0000"/>
                </a:solidFill>
              </a:rPr>
              <a:t> could only find the two real roots </a:t>
            </a:r>
            <a:r>
              <a:rPr lang="en-US" sz="1600" dirty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AE52CB-C296-4876-CCEC-CDF271FA487F}"/>
              </a:ext>
            </a:extLst>
          </p:cNvPr>
          <p:cNvSpPr txBox="1"/>
          <p:nvPr/>
        </p:nvSpPr>
        <p:spPr>
          <a:xfrm>
            <a:off x="6787323" y="3980124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NumPy’s </a:t>
            </a:r>
            <a:r>
              <a:rPr lang="en-US" sz="1600" b="1" dirty="0">
                <a:solidFill>
                  <a:srgbClr val="00B050"/>
                </a:solidFill>
              </a:rPr>
              <a:t>roots() </a:t>
            </a:r>
            <a:r>
              <a:rPr lang="en-US" sz="1600" dirty="0">
                <a:solidFill>
                  <a:srgbClr val="00B050"/>
                </a:solidFill>
              </a:rPr>
              <a:t>found all four roots </a:t>
            </a:r>
            <a:r>
              <a:rPr lang="en-US" sz="1600" dirty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1600" dirty="0">
              <a:solidFill>
                <a:srgbClr val="00B050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A72F73-3F7D-2B52-5381-3B5C0388C269}"/>
              </a:ext>
            </a:extLst>
          </p:cNvPr>
          <p:cNvGrpSpPr/>
          <p:nvPr/>
        </p:nvGrpSpPr>
        <p:grpSpPr>
          <a:xfrm>
            <a:off x="3744820" y="3355017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EDA4361-20A0-4D30-DD11-A2EDB9FE1D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E50352C-535F-FE4D-5C86-A5097FA19C3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4758B94-F6CA-13D3-5AE1-0ECA0C2C9056}"/>
              </a:ext>
            </a:extLst>
          </p:cNvPr>
          <p:cNvSpPr txBox="1"/>
          <p:nvPr/>
        </p:nvSpPr>
        <p:spPr>
          <a:xfrm>
            <a:off x="3832095" y="3829633"/>
            <a:ext cx="1585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FF00"/>
                </a:solidFill>
              </a:rPr>
              <a:t>Conjugate Pair</a:t>
            </a:r>
          </a:p>
        </p:txBody>
      </p:sp>
    </p:spTree>
    <p:extLst>
      <p:ext uri="{BB962C8B-B14F-4D97-AF65-F5344CB8AC3E}">
        <p14:creationId xmlns:p14="http://schemas.microsoft.com/office/powerpoint/2010/main" val="146516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/>
      <p:bldP spid="11" grpId="0"/>
      <p:bldP spid="15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Roots – Equation #2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4500EB-4A6A-9A33-0299-481F8E2D7B7F}"/>
                  </a:ext>
                </a:extLst>
              </p:cNvPr>
              <p:cNvSpPr txBox="1"/>
              <p:nvPr/>
            </p:nvSpPr>
            <p:spPr>
              <a:xfrm>
                <a:off x="3175816" y="1853077"/>
                <a:ext cx="3124894" cy="4015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−6=0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4500EB-4A6A-9A33-0299-481F8E2D7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816" y="1853077"/>
                <a:ext cx="3124894" cy="4015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ABAE54-E51D-A626-7818-C50A3BAB7955}"/>
                  </a:ext>
                </a:extLst>
              </p:cNvPr>
              <p:cNvSpPr txBox="1"/>
              <p:nvPr/>
            </p:nvSpPr>
            <p:spPr>
              <a:xfrm>
                <a:off x="3848564" y="3027480"/>
                <a:ext cx="1779398" cy="4015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ABAE54-E51D-A626-7818-C50A3BAB7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564" y="3027480"/>
                <a:ext cx="1779398" cy="4015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297C27-FD48-267F-39B9-CDFD78E2026C}"/>
                  </a:ext>
                </a:extLst>
              </p:cNvPr>
              <p:cNvSpPr txBox="1"/>
              <p:nvPr/>
            </p:nvSpPr>
            <p:spPr>
              <a:xfrm>
                <a:off x="3522918" y="3852954"/>
                <a:ext cx="2393026" cy="456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+6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297C27-FD48-267F-39B9-CDFD78E20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918" y="3852954"/>
                <a:ext cx="2393026" cy="4562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BC73F6-7D53-283C-B9E4-D2EDF08EFBBE}"/>
                  </a:ext>
                </a:extLst>
              </p:cNvPr>
              <p:cNvSpPr txBox="1"/>
              <p:nvPr/>
            </p:nvSpPr>
            <p:spPr>
              <a:xfrm>
                <a:off x="3834426" y="4733123"/>
                <a:ext cx="35870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−10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+37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−60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BC73F6-7D53-283C-B9E4-D2EDF08EF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426" y="4733123"/>
                <a:ext cx="3587072" cy="276999"/>
              </a:xfrm>
              <a:prstGeom prst="rect">
                <a:avLst/>
              </a:prstGeom>
              <a:blipFill>
                <a:blip r:embed="rId6"/>
                <a:stretch>
                  <a:fillRect l="-510" t="-4348" r="-136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44D431-D4DA-326F-A2DF-79A5DCD562E7}"/>
                  </a:ext>
                </a:extLst>
              </p:cNvPr>
              <p:cNvSpPr txBox="1"/>
              <p:nvPr/>
            </p:nvSpPr>
            <p:spPr>
              <a:xfrm>
                <a:off x="3526766" y="5434076"/>
                <a:ext cx="36001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−11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+37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−60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+36=0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44D431-D4DA-326F-A2DF-79A5DCD56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766" y="5434076"/>
                <a:ext cx="3600153" cy="276999"/>
              </a:xfrm>
              <a:prstGeom prst="rect">
                <a:avLst/>
              </a:prstGeom>
              <a:blipFill>
                <a:blip r:embed="rId7"/>
                <a:stretch>
                  <a:fillRect t="-434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3333A27-26BA-121D-DC96-5C9C644BE8D3}"/>
              </a:ext>
            </a:extLst>
          </p:cNvPr>
          <p:cNvSpPr txBox="1"/>
          <p:nvPr/>
        </p:nvSpPr>
        <p:spPr>
          <a:xfrm>
            <a:off x="439724" y="1715116"/>
            <a:ext cx="24243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can’t use </a:t>
            </a:r>
            <a:r>
              <a:rPr lang="en-US" b="1" dirty="0">
                <a:solidFill>
                  <a:srgbClr val="7030A0"/>
                </a:solidFill>
              </a:rPr>
              <a:t>np.roots() </a:t>
            </a:r>
            <a:r>
              <a:rPr lang="en-US" dirty="0"/>
              <a:t>because of the fractional exponent!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F6EE35-D4C0-D3A5-9DF1-110FA485C448}"/>
              </a:ext>
            </a:extLst>
          </p:cNvPr>
          <p:cNvSpPr txBox="1"/>
          <p:nvPr/>
        </p:nvSpPr>
        <p:spPr>
          <a:xfrm>
            <a:off x="439724" y="5110910"/>
            <a:ext cx="2632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Now we can use </a:t>
            </a:r>
            <a:r>
              <a:rPr lang="en-US" b="1" dirty="0">
                <a:solidFill>
                  <a:srgbClr val="7030A0"/>
                </a:solidFill>
              </a:rPr>
              <a:t>np.roots() </a:t>
            </a:r>
            <a:r>
              <a:rPr lang="en-US" dirty="0"/>
              <a:t>because the exponents are all </a:t>
            </a:r>
            <a:r>
              <a:rPr lang="en-US" b="1" dirty="0"/>
              <a:t>integers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E310AE-5379-0FC8-67E9-AA33DA4400EE}"/>
              </a:ext>
            </a:extLst>
          </p:cNvPr>
          <p:cNvSpPr txBox="1"/>
          <p:nvPr/>
        </p:nvSpPr>
        <p:spPr>
          <a:xfrm>
            <a:off x="231905" y="3391289"/>
            <a:ext cx="2840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Let’s try a trick to eliminate the fractional exponent: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square both sides!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684C50-C3FC-6669-F110-3A1AB15867A7}"/>
              </a:ext>
            </a:extLst>
          </p:cNvPr>
          <p:cNvSpPr/>
          <p:nvPr/>
        </p:nvSpPr>
        <p:spPr>
          <a:xfrm>
            <a:off x="683419" y="2350235"/>
            <a:ext cx="948898" cy="2024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B08F3B-1F7B-2FEE-EDEC-D8F6AEA7F11C}"/>
              </a:ext>
            </a:extLst>
          </p:cNvPr>
          <p:cNvSpPr/>
          <p:nvPr/>
        </p:nvSpPr>
        <p:spPr>
          <a:xfrm>
            <a:off x="4747692" y="1845657"/>
            <a:ext cx="186259" cy="3450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BA83B546-FC15-7A6F-4535-3DBC591DDA88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rot="5400000" flipH="1" flipV="1">
            <a:off x="2645823" y="357702"/>
            <a:ext cx="707043" cy="3682954"/>
          </a:xfrm>
          <a:prstGeom prst="bentConnector5">
            <a:avLst>
              <a:gd name="adj1" fmla="val -32332"/>
              <a:gd name="adj2" fmla="val 52914"/>
              <a:gd name="adj3" fmla="val 132332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row: Curved Right 22">
            <a:extLst>
              <a:ext uri="{FF2B5EF4-FFF2-40B4-BE49-F238E27FC236}">
                <a16:creationId xmlns:a16="http://schemas.microsoft.com/office/drawing/2014/main" id="{C693DD70-35DD-8F44-D25D-B72A56B41E64}"/>
              </a:ext>
            </a:extLst>
          </p:cNvPr>
          <p:cNvSpPr/>
          <p:nvPr/>
        </p:nvSpPr>
        <p:spPr>
          <a:xfrm rot="16200000">
            <a:off x="4412923" y="4581919"/>
            <a:ext cx="251067" cy="1185527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63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2" grpId="0"/>
      <p:bldP spid="13" grpId="0"/>
      <p:bldP spid="14" grpId="0"/>
      <p:bldP spid="15" grpId="0" animBg="1"/>
      <p:bldP spid="16" grpId="0" animBg="1"/>
      <p:bldP spid="23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eqn2_plot.py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43013DE-E2B6-1CAA-A3DE-83B0822596D8}"/>
                  </a:ext>
                </a:extLst>
              </p:cNvPr>
              <p:cNvSpPr txBox="1"/>
              <p:nvPr/>
            </p:nvSpPr>
            <p:spPr>
              <a:xfrm>
                <a:off x="3009553" y="1646060"/>
                <a:ext cx="3124894" cy="4015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−6=0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43013DE-E2B6-1CAA-A3DE-83B082259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553" y="1646060"/>
                <a:ext cx="3124894" cy="4015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A236648-4B5E-D895-F834-2D63AA6C4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000" y="2404472"/>
            <a:ext cx="5200000" cy="323809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840CB68-4D46-94C8-0604-5909950FC674}"/>
              </a:ext>
            </a:extLst>
          </p:cNvPr>
          <p:cNvGrpSpPr/>
          <p:nvPr/>
        </p:nvGrpSpPr>
        <p:grpSpPr>
          <a:xfrm>
            <a:off x="6442675" y="2572063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8682770-B083-B89F-948F-24CB0DC0C7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763811-8E3F-7C89-3DC7-C66923BE345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ACEB9A3-788E-96E4-4FB8-3824F35FCE4B}"/>
              </a:ext>
            </a:extLst>
          </p:cNvPr>
          <p:cNvGrpSpPr/>
          <p:nvPr/>
        </p:nvGrpSpPr>
        <p:grpSpPr>
          <a:xfrm>
            <a:off x="6325943" y="3946833"/>
            <a:ext cx="1076632" cy="369332"/>
            <a:chOff x="4704120" y="2356972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82753F5-5655-AB1B-1599-4964AE6325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CCC9426-8677-D5CF-E0E6-19ADBFFCC11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7505322-89D0-5392-622E-298E7A33D9DA}"/>
              </a:ext>
            </a:extLst>
          </p:cNvPr>
          <p:cNvSpPr/>
          <p:nvPr/>
        </p:nvSpPr>
        <p:spPr>
          <a:xfrm>
            <a:off x="4421981" y="4005458"/>
            <a:ext cx="1045370" cy="25473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3BC9EC-29FD-7792-2230-53FB35D6F238}"/>
              </a:ext>
            </a:extLst>
          </p:cNvPr>
          <p:cNvSpPr/>
          <p:nvPr/>
        </p:nvSpPr>
        <p:spPr>
          <a:xfrm>
            <a:off x="2979512" y="4005458"/>
            <a:ext cx="151065" cy="25473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0B72C4B-162E-1A75-A17E-690A2D4D516D}"/>
              </a:ext>
            </a:extLst>
          </p:cNvPr>
          <p:cNvGrpSpPr/>
          <p:nvPr/>
        </p:nvGrpSpPr>
        <p:grpSpPr>
          <a:xfrm>
            <a:off x="7135849" y="4860396"/>
            <a:ext cx="1068643" cy="369332"/>
            <a:chOff x="3647644" y="4910075"/>
            <a:chExt cx="1068643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79984E0-009E-A42C-B833-3E49315A05A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BD82C29-27AC-619A-0E5E-B269C5C1E9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0ED1CB2C-B25F-52ED-4FBD-F509A887C285}"/>
              </a:ext>
            </a:extLst>
          </p:cNvPr>
          <p:cNvSpPr/>
          <p:nvPr/>
        </p:nvSpPr>
        <p:spPr>
          <a:xfrm>
            <a:off x="2436666" y="4917693"/>
            <a:ext cx="457674" cy="25473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6B3429-2DC0-31FF-3827-7A5459CB8E1A}"/>
              </a:ext>
            </a:extLst>
          </p:cNvPr>
          <p:cNvSpPr txBox="1"/>
          <p:nvPr/>
        </p:nvSpPr>
        <p:spPr>
          <a:xfrm>
            <a:off x="2286000" y="588621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https://realpython.com/python-raw-strings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071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7" grpId="0" animBg="1"/>
      <p:bldP spid="28" grpId="0" animBg="1"/>
      <p:bldP spid="32" grpId="0" animBg="1"/>
      <p:bldP spid="34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95FB936-CBD1-015E-A912-456C7C0F7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eqn2_plot.py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89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15B1165-30F0-F2B0-AE55-D553E1B2C780}"/>
              </a:ext>
            </a:extLst>
          </p:cNvPr>
          <p:cNvSpPr/>
          <p:nvPr/>
        </p:nvSpPr>
        <p:spPr>
          <a:xfrm>
            <a:off x="2948066" y="3285716"/>
            <a:ext cx="182880" cy="18288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371654C-B837-1924-428F-6DC69AF09CB2}"/>
              </a:ext>
            </a:extLst>
          </p:cNvPr>
          <p:cNvSpPr/>
          <p:nvPr/>
        </p:nvSpPr>
        <p:spPr>
          <a:xfrm>
            <a:off x="5288604" y="3285716"/>
            <a:ext cx="182880" cy="18288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F532B7-CE69-98C3-62F2-D72517D3B9E5}"/>
              </a:ext>
            </a:extLst>
          </p:cNvPr>
          <p:cNvSpPr txBox="1"/>
          <p:nvPr/>
        </p:nvSpPr>
        <p:spPr>
          <a:xfrm>
            <a:off x="2902652" y="3941882"/>
            <a:ext cx="2675187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How many roots should this equation have?</a:t>
            </a:r>
            <a:endParaRPr lang="en-US" i="1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C460DD8-CA06-4FA9-C3EC-998475C05360}"/>
              </a:ext>
            </a:extLst>
          </p:cNvPr>
          <p:cNvCxnSpPr>
            <a:cxnSpLocks/>
          </p:cNvCxnSpPr>
          <p:nvPr/>
        </p:nvCxnSpPr>
        <p:spPr>
          <a:xfrm>
            <a:off x="2929071" y="3386274"/>
            <a:ext cx="130835" cy="0"/>
          </a:xfrm>
          <a:prstGeom prst="straightConnector1">
            <a:avLst/>
          </a:prstGeom>
          <a:ln w="28575">
            <a:solidFill>
              <a:srgbClr val="FF0000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95BB1B-D78C-639F-6747-39C7E045F342}"/>
              </a:ext>
            </a:extLst>
          </p:cNvPr>
          <p:cNvCxnSpPr>
            <a:cxnSpLocks/>
          </p:cNvCxnSpPr>
          <p:nvPr/>
        </p:nvCxnSpPr>
        <p:spPr>
          <a:xfrm>
            <a:off x="5077909" y="3386274"/>
            <a:ext cx="320385" cy="0"/>
          </a:xfrm>
          <a:prstGeom prst="straightConnector1">
            <a:avLst/>
          </a:prstGeom>
          <a:ln w="28575">
            <a:solidFill>
              <a:srgbClr val="FF0000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3052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Central Difference Approximation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FF87AF-4346-C412-2E15-F901D25B2939}"/>
                  </a:ext>
                </a:extLst>
              </p:cNvPr>
              <p:cNvSpPr txBox="1"/>
              <p:nvPr/>
            </p:nvSpPr>
            <p:spPr>
              <a:xfrm>
                <a:off x="449611" y="2668540"/>
                <a:ext cx="2400081" cy="5424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43C9FE"/>
                                </a:solidFill>
                              </a:ln>
                              <a:solidFill>
                                <a:srgbClr val="43C9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43C9FE"/>
                                </a:solidFill>
                              </a:ln>
                              <a:solidFill>
                                <a:srgbClr val="43C9FE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43C9FE"/>
                                </a:solidFill>
                              </a:ln>
                              <a:solidFill>
                                <a:srgbClr val="43C9FE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43C9FE"/>
                            </a:solidFill>
                          </a:ln>
                          <a:solidFill>
                            <a:srgbClr val="43C9F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solidFill>
                                  <a:srgbClr val="43C9FE"/>
                                </a:solidFill>
                              </a:ln>
                              <a:solidFill>
                                <a:srgbClr val="43C9FE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43C9FE"/>
                                </a:solidFill>
                              </a:ln>
                              <a:solidFill>
                                <a:srgbClr val="43C9FE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43C9FE"/>
                                </a:solidFill>
                              </a:ln>
                              <a:solidFill>
                                <a:srgbClr val="43C9FE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n>
                                <a:solidFill>
                                  <a:srgbClr val="43C9FE"/>
                                </a:solidFill>
                              </a:ln>
                              <a:solidFill>
                                <a:srgbClr val="43C9FE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n>
                                <a:solidFill>
                                  <a:srgbClr val="43C9FE"/>
                                </a:solidFill>
                              </a:ln>
                              <a:solidFill>
                                <a:srgbClr val="43C9F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n>
                                <a:solidFill>
                                  <a:srgbClr val="43C9FE"/>
                                </a:solidFill>
                              </a:ln>
                              <a:solidFill>
                                <a:srgbClr val="43C9F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solidFill>
                      <a:srgbClr val="43C9FE"/>
                    </a:solidFill>
                  </a:ln>
                  <a:solidFill>
                    <a:srgbClr val="43C9FE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FF87AF-4346-C412-2E15-F901D25B2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11" y="2668540"/>
                <a:ext cx="2400081" cy="5424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38A0C4-325C-5DD0-188C-F610BB028411}"/>
                  </a:ext>
                </a:extLst>
              </p:cNvPr>
              <p:cNvSpPr txBox="1"/>
              <p:nvPr/>
            </p:nvSpPr>
            <p:spPr>
              <a:xfrm>
                <a:off x="449611" y="1690689"/>
                <a:ext cx="2332818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5FF92A"/>
                            </a:solidFill>
                          </a:ln>
                          <a:solidFill>
                            <a:srgbClr val="5FF92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solidFill>
                      <a:srgbClr val="5FF92A"/>
                    </a:solidFill>
                  </a:ln>
                  <a:solidFill>
                    <a:srgbClr val="5FF92A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38A0C4-325C-5DD0-188C-F610BB028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11" y="1690689"/>
                <a:ext cx="2332818" cy="5375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5C81C5-4C65-22D4-EAA3-3C1A278729C5}"/>
                  </a:ext>
                </a:extLst>
              </p:cNvPr>
              <p:cNvSpPr txBox="1"/>
              <p:nvPr/>
            </p:nvSpPr>
            <p:spPr>
              <a:xfrm>
                <a:off x="449611" y="3651327"/>
                <a:ext cx="1537472" cy="533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E00D1"/>
                            </a:solidFill>
                          </a:ln>
                          <a:solidFill>
                            <a:srgbClr val="0E00D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n>
                                    <a:solidFill>
                                      <a:srgbClr val="0E00D1"/>
                                    </a:solidFill>
                                  </a:ln>
                                  <a:solidFill>
                                    <a:srgbClr val="0E00D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E00D1"/>
                                    </a:solidFill>
                                  </a:ln>
                                  <a:solidFill>
                                    <a:srgbClr val="0E00D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0E00D1"/>
                                    </a:solidFill>
                                  </a:ln>
                                  <a:solidFill>
                                    <a:srgbClr val="0E00D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n>
                                    <a:solidFill>
                                      <a:srgbClr val="0E00D1"/>
                                    </a:solidFill>
                                  </a:ln>
                                  <a:solidFill>
                                    <a:srgbClr val="0E00D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E00D1"/>
                                    </a:solidFill>
                                  </a:ln>
                                  <a:solidFill>
                                    <a:srgbClr val="0E00D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0E00D1"/>
                                    </a:solidFill>
                                  </a:ln>
                                  <a:solidFill>
                                    <a:srgbClr val="0E00D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solidFill>
                      <a:srgbClr val="0E00D1"/>
                    </a:solidFill>
                  </a:ln>
                  <a:solidFill>
                    <a:srgbClr val="0E00D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5C81C5-4C65-22D4-EAA3-3C1A27872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11" y="3651327"/>
                <a:ext cx="1537472" cy="5336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9182F7C-0763-9195-73A0-2F7D97CA9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7365" y="1502202"/>
            <a:ext cx="4552176" cy="31248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4D5C27-DC9E-AE40-AA3A-2BA67C37FC5A}"/>
                  </a:ext>
                </a:extLst>
              </p:cNvPr>
              <p:cNvSpPr txBox="1"/>
              <p:nvPr/>
            </p:nvSpPr>
            <p:spPr>
              <a:xfrm>
                <a:off x="449611" y="4820074"/>
                <a:ext cx="4516173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E00D1"/>
                            </a:solidFill>
                          </a:ln>
                          <a:solidFill>
                            <a:srgbClr val="0E00D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n>
                                <a:solidFill>
                                  <a:srgbClr val="43C9FE"/>
                                </a:solidFill>
                              </a:ln>
                              <a:solidFill>
                                <a:srgbClr val="43C9FE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n>
                                <a:solidFill>
                                  <a:srgbClr val="43C9FE"/>
                                </a:solidFill>
                              </a:ln>
                              <a:solidFill>
                                <a:srgbClr val="43C9FE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n>
                                <a:solidFill>
                                  <a:srgbClr val="43C9FE"/>
                                </a:solidFill>
                              </a:ln>
                              <a:solidFill>
                                <a:srgbClr val="43C9FE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solidFill>
                      <a:srgbClr val="0E00D1"/>
                    </a:solidFill>
                  </a:ln>
                  <a:solidFill>
                    <a:srgbClr val="0E00D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4D5C27-DC9E-AE40-AA3A-2BA67C37F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11" y="4820074"/>
                <a:ext cx="4516173" cy="5357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0F3040-1298-26CD-AB65-445768DB3567}"/>
                  </a:ext>
                </a:extLst>
              </p:cNvPr>
              <p:cNvSpPr txBox="1"/>
              <p:nvPr/>
            </p:nvSpPr>
            <p:spPr>
              <a:xfrm>
                <a:off x="449611" y="5705792"/>
                <a:ext cx="3053977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E00D1"/>
                            </a:solidFill>
                          </a:ln>
                          <a:solidFill>
                            <a:srgbClr val="0E00D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n>
                                <a:solidFill>
                                  <a:srgbClr val="43C9FE"/>
                                </a:solidFill>
                              </a:ln>
                              <a:solidFill>
                                <a:srgbClr val="43C9FE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n>
                                    <a:solidFill>
                                      <a:srgbClr val="43C9FE"/>
                                    </a:solidFill>
                                  </a:ln>
                                  <a:solidFill>
                                    <a:srgbClr val="43C9F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n>
                                <a:solidFill>
                                  <a:srgbClr val="5FF92A"/>
                                </a:solidFill>
                              </a:ln>
                              <a:solidFill>
                                <a:srgbClr val="5FF92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n>
                                    <a:solidFill>
                                      <a:srgbClr val="5FF92A"/>
                                    </a:solidFill>
                                  </a:ln>
                                  <a:solidFill>
                                    <a:srgbClr val="5FF92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E00D1"/>
                                </a:solidFill>
                              </a:ln>
                              <a:solidFill>
                                <a:srgbClr val="0E00D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solidFill>
                      <a:srgbClr val="0E00D1"/>
                    </a:solidFill>
                  </a:ln>
                  <a:solidFill>
                    <a:srgbClr val="0E00D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0F3040-1298-26CD-AB65-445768DB3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11" y="5705792"/>
                <a:ext cx="3053977" cy="537519"/>
              </a:xfrm>
              <a:prstGeom prst="rect">
                <a:avLst/>
              </a:prstGeom>
              <a:blipFill>
                <a:blip r:embed="rId7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9245EE6C-69D5-4553-BDB4-E081BEDCCCC5}"/>
              </a:ext>
            </a:extLst>
          </p:cNvPr>
          <p:cNvSpPr/>
          <p:nvPr/>
        </p:nvSpPr>
        <p:spPr>
          <a:xfrm>
            <a:off x="5335507" y="2045197"/>
            <a:ext cx="307299" cy="307298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2B0CD8C-29CF-64BB-9676-897F429238B9}"/>
              </a:ext>
            </a:extLst>
          </p:cNvPr>
          <p:cNvSpPr/>
          <p:nvPr/>
        </p:nvSpPr>
        <p:spPr>
          <a:xfrm>
            <a:off x="6304300" y="1966102"/>
            <a:ext cx="307299" cy="307298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FD8F9D-5A5B-C065-6911-E35BFDE522B9}"/>
              </a:ext>
            </a:extLst>
          </p:cNvPr>
          <p:cNvSpPr txBox="1"/>
          <p:nvPr/>
        </p:nvSpPr>
        <p:spPr>
          <a:xfrm>
            <a:off x="5335507" y="4765651"/>
            <a:ext cx="2732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Central Difference Formula</a:t>
            </a:r>
            <a:r>
              <a:rPr lang="en-US" dirty="0"/>
              <a:t> is the </a:t>
            </a:r>
            <a:r>
              <a:rPr lang="en-US" i="1" dirty="0"/>
              <a:t>mean</a:t>
            </a:r>
            <a:r>
              <a:rPr lang="en-US" dirty="0"/>
              <a:t> of both slopes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09008C-29D2-6926-2A6E-8C30E09C1275}"/>
                  </a:ext>
                </a:extLst>
              </p:cNvPr>
              <p:cNvSpPr txBox="1"/>
              <p:nvPr/>
            </p:nvSpPr>
            <p:spPr>
              <a:xfrm>
                <a:off x="3687967" y="5653836"/>
                <a:ext cx="417062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We can estimate the slope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b="1" dirty="0">
                    <a:solidFill>
                      <a:srgbClr val="FF0000"/>
                    </a:solidFill>
                  </a:rPr>
                  <a:t>without</a:t>
                </a:r>
                <a:r>
                  <a:rPr lang="en-US" dirty="0">
                    <a:solidFill>
                      <a:srgbClr val="FF0000"/>
                    </a:solidFill>
                  </a:rPr>
                  <a:t> needing to </a:t>
                </a:r>
                <a:r>
                  <a:rPr lang="en-US" u="sng" dirty="0">
                    <a:solidFill>
                      <a:srgbClr val="FF0000"/>
                    </a:solidFill>
                  </a:rPr>
                  <a:t>evaluate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at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09008C-29D2-6926-2A6E-8C30E09C1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967" y="5653836"/>
                <a:ext cx="4170627" cy="646331"/>
              </a:xfrm>
              <a:prstGeom prst="rect">
                <a:avLst/>
              </a:prstGeom>
              <a:blipFill>
                <a:blip r:embed="rId8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CEF485E-14C0-60EC-D51D-E43E982B795F}"/>
              </a:ext>
            </a:extLst>
          </p:cNvPr>
          <p:cNvCxnSpPr/>
          <p:nvPr/>
        </p:nvCxnSpPr>
        <p:spPr>
          <a:xfrm flipV="1">
            <a:off x="1109272" y="4765651"/>
            <a:ext cx="404735" cy="3310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00B9AE7-DAA4-91B9-FAC8-8B7586FA4C63}"/>
              </a:ext>
            </a:extLst>
          </p:cNvPr>
          <p:cNvCxnSpPr/>
          <p:nvPr/>
        </p:nvCxnSpPr>
        <p:spPr>
          <a:xfrm flipV="1">
            <a:off x="4369632" y="4756931"/>
            <a:ext cx="404735" cy="3310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7A1F136-D828-312E-F9FC-AAB01E732BF1}"/>
                  </a:ext>
                </a:extLst>
              </p:cNvPr>
              <p:cNvSpPr txBox="1"/>
              <p:nvPr/>
            </p:nvSpPr>
            <p:spPr>
              <a:xfrm>
                <a:off x="6940246" y="3544283"/>
                <a:ext cx="754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7A1F136-D828-312E-F9FC-AAB01E732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246" y="3544283"/>
                <a:ext cx="75475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66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9" grpId="0"/>
      <p:bldP spid="10" grpId="0"/>
      <p:bldP spid="11" grpId="0" animBg="1"/>
      <p:bldP spid="12" grpId="0" animBg="1"/>
      <p:bldP spid="13" grpId="0"/>
      <p:bldP spid="15" grpId="0"/>
      <p:bldP spid="19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CBB57C-1BDF-9B75-4D56-73F7F2919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286" y="2096055"/>
            <a:ext cx="5371429" cy="42285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eqn2_roots.py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90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4F272A-FFA2-5165-1AC1-05771BB543B8}"/>
              </a:ext>
            </a:extLst>
          </p:cNvPr>
          <p:cNvGrpSpPr/>
          <p:nvPr/>
        </p:nvGrpSpPr>
        <p:grpSpPr>
          <a:xfrm>
            <a:off x="6332762" y="2312877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6E94409-8682-A54C-4E4E-224D018CD8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F247953-C172-104B-B9BD-F363F78798A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98169E-9D63-8AEF-5A1C-12198F9793EB}"/>
                  </a:ext>
                </a:extLst>
              </p:cNvPr>
              <p:cNvSpPr txBox="1"/>
              <p:nvPr/>
            </p:nvSpPr>
            <p:spPr>
              <a:xfrm>
                <a:off x="3009553" y="1429731"/>
                <a:ext cx="3124894" cy="4015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−6=0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98169E-9D63-8AEF-5A1C-12198F979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553" y="1429731"/>
                <a:ext cx="3124894" cy="4015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51A5CE5D-1208-124C-57DB-8F2DD14163E1}"/>
              </a:ext>
            </a:extLst>
          </p:cNvPr>
          <p:cNvGrpSpPr/>
          <p:nvPr/>
        </p:nvGrpSpPr>
        <p:grpSpPr>
          <a:xfrm>
            <a:off x="3812834" y="3563147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73CAF40-3C66-5E00-FDF7-AE82F28228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67F5A7-5000-E237-9E30-242C77347BD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61160A4-F829-271C-C0B9-9114C946827C}"/>
              </a:ext>
            </a:extLst>
          </p:cNvPr>
          <p:cNvGrpSpPr/>
          <p:nvPr/>
        </p:nvGrpSpPr>
        <p:grpSpPr>
          <a:xfrm>
            <a:off x="5709982" y="4838943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B34C3B4-A843-E86A-56AB-CA0F86A97DC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4F60F4E-E7B1-FB64-FF33-C7249420A8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CF0FFF0-3688-1225-792C-76A1DC495647}"/>
              </a:ext>
            </a:extLst>
          </p:cNvPr>
          <p:cNvGrpSpPr/>
          <p:nvPr/>
        </p:nvGrpSpPr>
        <p:grpSpPr>
          <a:xfrm>
            <a:off x="5507694" y="5953190"/>
            <a:ext cx="931277" cy="369332"/>
            <a:chOff x="3647644" y="5415840"/>
            <a:chExt cx="931277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F067ED1-E9C9-6354-588A-15C31DE82547}"/>
                </a:ext>
              </a:extLst>
            </p:cNvPr>
            <p:cNvSpPr txBox="1"/>
            <p:nvPr/>
          </p:nvSpPr>
          <p:spPr>
            <a:xfrm>
              <a:off x="4195463" y="5415840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8A5D706-34D6-462A-E0D2-01814C3ACF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47644" y="5594437"/>
              <a:ext cx="59298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ECDF17EE-E746-DDB7-8D77-6E90CF5CE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0010" y="3796454"/>
            <a:ext cx="3710569" cy="2975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8267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eqn2_roots.py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1C8AB7-B737-A9C4-A6AE-049B4B06D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579" y="2050002"/>
            <a:ext cx="5192841" cy="2058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B5C34B-24B9-6150-F687-716B0A2FC84B}"/>
                  </a:ext>
                </a:extLst>
              </p:cNvPr>
              <p:cNvSpPr txBox="1"/>
              <p:nvPr/>
            </p:nvSpPr>
            <p:spPr>
              <a:xfrm>
                <a:off x="3009553" y="1429731"/>
                <a:ext cx="3124894" cy="4015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−6=0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B5C34B-24B9-6150-F687-716B0A2FC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553" y="1429731"/>
                <a:ext cx="3124894" cy="4015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E754D66-1960-18D7-0D69-DAB5E3085E4B}"/>
              </a:ext>
            </a:extLst>
          </p:cNvPr>
          <p:cNvSpPr/>
          <p:nvPr/>
        </p:nvSpPr>
        <p:spPr>
          <a:xfrm>
            <a:off x="2856556" y="3330758"/>
            <a:ext cx="3446003" cy="256939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BDC1F1-B233-11A9-5CD4-CA593B27CFDB}"/>
              </a:ext>
            </a:extLst>
          </p:cNvPr>
          <p:cNvSpPr txBox="1"/>
          <p:nvPr/>
        </p:nvSpPr>
        <p:spPr>
          <a:xfrm>
            <a:off x="3779195" y="2992204"/>
            <a:ext cx="1585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FF00"/>
                </a:solidFill>
              </a:rPr>
              <a:t>Conjugate Pair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B87A46-30F0-0ED0-EBBA-6DD4A551930B}"/>
                  </a:ext>
                </a:extLst>
              </p:cNvPr>
              <p:cNvSpPr txBox="1"/>
              <p:nvPr/>
            </p:nvSpPr>
            <p:spPr>
              <a:xfrm>
                <a:off x="2779480" y="4975893"/>
                <a:ext cx="36001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−11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+37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−60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+36=0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B87A46-30F0-0ED0-EBBA-6DD4A5519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480" y="4975893"/>
                <a:ext cx="3600153" cy="276999"/>
              </a:xfrm>
              <a:prstGeom prst="rect">
                <a:avLst/>
              </a:prstGeom>
              <a:blipFill>
                <a:blip r:embed="rId5"/>
                <a:stretch>
                  <a:fillRect t="-434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CCF94B4-7D67-4BCD-77FE-94FEB24FC940}"/>
              </a:ext>
            </a:extLst>
          </p:cNvPr>
          <p:cNvSpPr txBox="1"/>
          <p:nvPr/>
        </p:nvSpPr>
        <p:spPr>
          <a:xfrm>
            <a:off x="2505151" y="4288348"/>
            <a:ext cx="4133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b="1" dirty="0">
                <a:solidFill>
                  <a:srgbClr val="FF0000"/>
                </a:solidFill>
              </a:rPr>
              <a:t>errant</a:t>
            </a:r>
            <a:r>
              <a:rPr lang="en-US" dirty="0"/>
              <a:t> conjugate pair of roots is because we were solving for: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6EF66D-9DC2-B4A4-F945-92D18B300B61}"/>
              </a:ext>
            </a:extLst>
          </p:cNvPr>
          <p:cNvSpPr txBox="1"/>
          <p:nvPr/>
        </p:nvSpPr>
        <p:spPr>
          <a:xfrm>
            <a:off x="2831995" y="5578475"/>
            <a:ext cx="3480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Always </a:t>
            </a:r>
            <a:r>
              <a:rPr lang="en-US" b="1" dirty="0">
                <a:solidFill>
                  <a:srgbClr val="7030A0"/>
                </a:solidFill>
              </a:rPr>
              <a:t>verify</a:t>
            </a:r>
            <a:r>
              <a:rPr lang="en-US" dirty="0"/>
              <a:t> the reported roots for your </a:t>
            </a:r>
            <a:r>
              <a:rPr lang="en-US" u="sng" dirty="0"/>
              <a:t>initial</a:t>
            </a:r>
            <a:r>
              <a:rPr lang="en-US" dirty="0"/>
              <a:t> equation!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7010CF-E08E-C9F3-D0FE-0C0A88A47B9E}"/>
              </a:ext>
            </a:extLst>
          </p:cNvPr>
          <p:cNvSpPr txBox="1"/>
          <p:nvPr/>
        </p:nvSpPr>
        <p:spPr>
          <a:xfrm>
            <a:off x="369129" y="2499761"/>
            <a:ext cx="1467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SciPy found the </a:t>
            </a:r>
            <a:r>
              <a:rPr lang="en-US" sz="1600" u="sng" dirty="0">
                <a:solidFill>
                  <a:srgbClr val="00B050"/>
                </a:solidFill>
              </a:rPr>
              <a:t>two</a:t>
            </a:r>
            <a:r>
              <a:rPr lang="en-US" sz="1600" dirty="0">
                <a:solidFill>
                  <a:srgbClr val="00B050"/>
                </a:solidFill>
              </a:rPr>
              <a:t> correct real roots </a:t>
            </a:r>
            <a:r>
              <a:rPr lang="en-US" sz="1600" dirty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1600" dirty="0">
              <a:solidFill>
                <a:srgbClr val="00B050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B13473-7FD4-BA28-D1F2-121FFBDFD6CF}"/>
              </a:ext>
            </a:extLst>
          </p:cNvPr>
          <p:cNvGrpSpPr/>
          <p:nvPr/>
        </p:nvGrpSpPr>
        <p:grpSpPr>
          <a:xfrm>
            <a:off x="3404754" y="2625155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42EB3EC-A5A6-C858-467B-FD979A06BE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FE1E388-3CAA-8A8B-E280-C4F7E233DA3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C2C9ED3-6C6B-7B67-606D-07FF009961F9}"/>
              </a:ext>
            </a:extLst>
          </p:cNvPr>
          <p:cNvSpPr/>
          <p:nvPr/>
        </p:nvSpPr>
        <p:spPr>
          <a:xfrm>
            <a:off x="2013364" y="3821562"/>
            <a:ext cx="1636679" cy="28413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4B9DA17-3CDF-91C0-61C9-D2964836A3E8}"/>
              </a:ext>
            </a:extLst>
          </p:cNvPr>
          <p:cNvCxnSpPr>
            <a:stCxn id="12" idx="1"/>
            <a:endCxn id="17" idx="1"/>
          </p:cNvCxnSpPr>
          <p:nvPr/>
        </p:nvCxnSpPr>
        <p:spPr>
          <a:xfrm rot="10800000">
            <a:off x="2013365" y="3963627"/>
            <a:ext cx="818631" cy="1938014"/>
          </a:xfrm>
          <a:prstGeom prst="bentConnector3">
            <a:avLst>
              <a:gd name="adj1" fmla="val 14823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3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  <p:bldP spid="12" grpId="0"/>
      <p:bldP spid="13" grpId="0"/>
      <p:bldP spid="1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Roots – Equation #3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F11867-F4BD-B20E-D947-EDBFA3F73E61}"/>
                  </a:ext>
                </a:extLst>
              </p:cNvPr>
              <p:cNvSpPr txBox="1"/>
              <p:nvPr/>
            </p:nvSpPr>
            <p:spPr>
              <a:xfrm>
                <a:off x="3797405" y="1945933"/>
                <a:ext cx="24246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3.4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F11867-F4BD-B20E-D947-EDBFA3F73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405" y="1945933"/>
                <a:ext cx="2424638" cy="276999"/>
              </a:xfrm>
              <a:prstGeom prst="rect">
                <a:avLst/>
              </a:prstGeom>
              <a:blipFill>
                <a:blip r:embed="rId3"/>
                <a:stretch>
                  <a:fillRect l="-2010" t="-4348" r="-175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46C517-2774-0387-7BF6-2D276ADC7F30}"/>
                  </a:ext>
                </a:extLst>
              </p:cNvPr>
              <p:cNvSpPr txBox="1"/>
              <p:nvPr/>
            </p:nvSpPr>
            <p:spPr>
              <a:xfrm>
                <a:off x="3889568" y="3261661"/>
                <a:ext cx="1229824" cy="403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46C517-2774-0387-7BF6-2D276ADC7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568" y="3261661"/>
                <a:ext cx="1229824" cy="4032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21F752-10E8-2BE1-EED4-723A198945B0}"/>
                  </a:ext>
                </a:extLst>
              </p:cNvPr>
              <p:cNvSpPr txBox="1"/>
              <p:nvPr/>
            </p:nvSpPr>
            <p:spPr>
              <a:xfrm>
                <a:off x="3590640" y="3813170"/>
                <a:ext cx="1843453" cy="461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34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21F752-10E8-2BE1-EED4-723A19894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640" y="3813170"/>
                <a:ext cx="1843453" cy="4618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10F7FDD-FAFF-49A3-EA4A-4986FB3E9E2F}"/>
                  </a:ext>
                </a:extLst>
              </p:cNvPr>
              <p:cNvSpPr txBox="1"/>
              <p:nvPr/>
            </p:nvSpPr>
            <p:spPr>
              <a:xfrm>
                <a:off x="3872211" y="4423286"/>
                <a:ext cx="4341701" cy="280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+5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−10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+10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10F7FDD-FAFF-49A3-EA4A-4986FB3E9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211" y="4423286"/>
                <a:ext cx="4341701" cy="280077"/>
              </a:xfrm>
              <a:prstGeom prst="rect">
                <a:avLst/>
              </a:prstGeom>
              <a:blipFill>
                <a:blip r:embed="rId6"/>
                <a:stretch>
                  <a:fillRect t="-6522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CEBF23-B5C5-1440-EF12-6BD6F2217A1A}"/>
                  </a:ext>
                </a:extLst>
              </p:cNvPr>
              <p:cNvSpPr txBox="1"/>
              <p:nvPr/>
            </p:nvSpPr>
            <p:spPr>
              <a:xfrm>
                <a:off x="3526766" y="5434076"/>
                <a:ext cx="4474751" cy="280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5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10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−10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CEBF23-B5C5-1440-EF12-6BD6F2217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766" y="5434076"/>
                <a:ext cx="4474751" cy="280077"/>
              </a:xfrm>
              <a:prstGeom prst="rect">
                <a:avLst/>
              </a:prstGeom>
              <a:blipFill>
                <a:blip r:embed="rId7"/>
                <a:stretch>
                  <a:fillRect l="-272" t="-4348" r="-681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54D3E4C-B5DF-8056-BEE5-2DF89450D7AE}"/>
              </a:ext>
            </a:extLst>
          </p:cNvPr>
          <p:cNvSpPr txBox="1"/>
          <p:nvPr/>
        </p:nvSpPr>
        <p:spPr>
          <a:xfrm>
            <a:off x="439724" y="1715116"/>
            <a:ext cx="24243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can’t use </a:t>
            </a:r>
            <a:r>
              <a:rPr lang="en-US" b="1" dirty="0">
                <a:solidFill>
                  <a:srgbClr val="7030A0"/>
                </a:solidFill>
              </a:rPr>
              <a:t>np.roots() </a:t>
            </a:r>
            <a:r>
              <a:rPr lang="en-US" dirty="0"/>
              <a:t>because of the fractional exponent!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46A5DB-0A1B-363D-A978-3A77D932F54E}"/>
              </a:ext>
            </a:extLst>
          </p:cNvPr>
          <p:cNvSpPr txBox="1"/>
          <p:nvPr/>
        </p:nvSpPr>
        <p:spPr>
          <a:xfrm>
            <a:off x="439724" y="5110910"/>
            <a:ext cx="2632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Now we can use </a:t>
            </a:r>
            <a:r>
              <a:rPr lang="en-US" b="1" dirty="0">
                <a:solidFill>
                  <a:srgbClr val="7030A0"/>
                </a:solidFill>
              </a:rPr>
              <a:t>np.roots() </a:t>
            </a:r>
            <a:r>
              <a:rPr lang="en-US" dirty="0"/>
              <a:t>because the exponents are all </a:t>
            </a:r>
            <a:r>
              <a:rPr lang="en-US" b="1" dirty="0"/>
              <a:t>integers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E128A0-38EA-1D29-2DA0-886BFA915B61}"/>
              </a:ext>
            </a:extLst>
          </p:cNvPr>
          <p:cNvSpPr txBox="1"/>
          <p:nvPr/>
        </p:nvSpPr>
        <p:spPr>
          <a:xfrm>
            <a:off x="161294" y="3391289"/>
            <a:ext cx="2942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Let’s try the trick to eliminate the fractional exponent: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Raise both sides by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8F5FC0-B79F-B242-7D3C-E303ADC875A2}"/>
              </a:ext>
            </a:extLst>
          </p:cNvPr>
          <p:cNvSpPr/>
          <p:nvPr/>
        </p:nvSpPr>
        <p:spPr>
          <a:xfrm>
            <a:off x="683419" y="2350235"/>
            <a:ext cx="948898" cy="2024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90DA6F-A5D8-387F-EB6C-96402DA12273}"/>
              </a:ext>
            </a:extLst>
          </p:cNvPr>
          <p:cNvSpPr/>
          <p:nvPr/>
        </p:nvSpPr>
        <p:spPr>
          <a:xfrm>
            <a:off x="4707940" y="1915207"/>
            <a:ext cx="252205" cy="2058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EBACA84-B05B-C7D8-3120-827D3B77AB4B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rot="5400000" flipH="1" flipV="1">
            <a:off x="2677208" y="395866"/>
            <a:ext cx="637493" cy="3676175"/>
          </a:xfrm>
          <a:prstGeom prst="bentConnector5">
            <a:avLst>
              <a:gd name="adj1" fmla="val -35859"/>
              <a:gd name="adj2" fmla="val 54738"/>
              <a:gd name="adj3" fmla="val 135859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row: Curved Right 23">
            <a:extLst>
              <a:ext uri="{FF2B5EF4-FFF2-40B4-BE49-F238E27FC236}">
                <a16:creationId xmlns:a16="http://schemas.microsoft.com/office/drawing/2014/main" id="{4E77A8A2-732C-16DD-92C8-505E5E19FAB8}"/>
              </a:ext>
            </a:extLst>
          </p:cNvPr>
          <p:cNvSpPr/>
          <p:nvPr/>
        </p:nvSpPr>
        <p:spPr>
          <a:xfrm rot="5400000" flipH="1">
            <a:off x="4582406" y="4306164"/>
            <a:ext cx="251067" cy="1185527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F8C55F-614C-1410-CCDD-068C7AF4E216}"/>
              </a:ext>
            </a:extLst>
          </p:cNvPr>
          <p:cNvSpPr txBox="1"/>
          <p:nvPr/>
        </p:nvSpPr>
        <p:spPr>
          <a:xfrm>
            <a:off x="5308490" y="2291906"/>
            <a:ext cx="3279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We also cannot apply the </a:t>
            </a:r>
            <a:r>
              <a:rPr lang="en-US" b="1" dirty="0">
                <a:solidFill>
                  <a:srgbClr val="FF0000"/>
                </a:solidFill>
              </a:rPr>
              <a:t>fundamental theorem of algebra</a:t>
            </a:r>
          </a:p>
        </p:txBody>
      </p:sp>
    </p:spTree>
    <p:extLst>
      <p:ext uri="{BB962C8B-B14F-4D97-AF65-F5344CB8AC3E}">
        <p14:creationId xmlns:p14="http://schemas.microsoft.com/office/powerpoint/2010/main" val="400595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 animBg="1"/>
      <p:bldP spid="14" grpId="0" animBg="1"/>
      <p:bldP spid="24" grpId="0" animBg="1"/>
      <p:bldP spid="25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B57E1A8-D65C-2083-1CF3-B8FDCAD69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eqn3_plot.py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93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6898753-CCE0-020C-95AD-E206E40DA1CE}"/>
              </a:ext>
            </a:extLst>
          </p:cNvPr>
          <p:cNvSpPr/>
          <p:nvPr/>
        </p:nvSpPr>
        <p:spPr>
          <a:xfrm>
            <a:off x="3885064" y="5596277"/>
            <a:ext cx="182880" cy="18288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0FF7CC-72AB-1DE9-954E-9B03BDB3480F}"/>
              </a:ext>
            </a:extLst>
          </p:cNvPr>
          <p:cNvSpPr txBox="1"/>
          <p:nvPr/>
        </p:nvSpPr>
        <p:spPr>
          <a:xfrm>
            <a:off x="2555028" y="4058562"/>
            <a:ext cx="2675187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How many roots should this equation have?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696353-BB89-F201-B09D-74AF7C8EF51C}"/>
              </a:ext>
            </a:extLst>
          </p:cNvPr>
          <p:cNvSpPr/>
          <p:nvPr/>
        </p:nvSpPr>
        <p:spPr>
          <a:xfrm>
            <a:off x="3869950" y="2236879"/>
            <a:ext cx="1593779" cy="37785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C0549B9-8118-9755-87CA-F403F82668C6}"/>
              </a:ext>
            </a:extLst>
          </p:cNvPr>
          <p:cNvCxnSpPr>
            <a:cxnSpLocks/>
          </p:cNvCxnSpPr>
          <p:nvPr/>
        </p:nvCxnSpPr>
        <p:spPr>
          <a:xfrm flipH="1">
            <a:off x="3960020" y="5695202"/>
            <a:ext cx="676274" cy="0"/>
          </a:xfrm>
          <a:prstGeom prst="straightConnector1">
            <a:avLst/>
          </a:prstGeom>
          <a:ln w="28575">
            <a:solidFill>
              <a:srgbClr val="FF0000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89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C73EE6-AA69-F9C5-5F0B-1E511D9BD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286" y="1652904"/>
            <a:ext cx="7371428" cy="44095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eqn3_roots.py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94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C90EB82-E17E-7BA0-9F2C-E3DF790D4A90}"/>
              </a:ext>
            </a:extLst>
          </p:cNvPr>
          <p:cNvGrpSpPr/>
          <p:nvPr/>
        </p:nvGrpSpPr>
        <p:grpSpPr>
          <a:xfrm>
            <a:off x="3393603" y="1845127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6106237-17F9-F190-D3FE-FC12BBDC38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F6430E-53F4-546C-7304-33C30246E52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0635065-97E0-52AB-EA17-BB0129346078}"/>
              </a:ext>
            </a:extLst>
          </p:cNvPr>
          <p:cNvGrpSpPr/>
          <p:nvPr/>
        </p:nvGrpSpPr>
        <p:grpSpPr>
          <a:xfrm>
            <a:off x="2747289" y="2987246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CF3177D-8678-9825-D84A-E7DA5351A6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A2B2DBD-5B58-8ED5-1C7D-0A4CA320549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EBF7E9C-370A-56A9-A858-E02120A1F7A8}"/>
              </a:ext>
            </a:extLst>
          </p:cNvPr>
          <p:cNvGrpSpPr/>
          <p:nvPr/>
        </p:nvGrpSpPr>
        <p:grpSpPr>
          <a:xfrm>
            <a:off x="8234793" y="4589560"/>
            <a:ext cx="664014" cy="369332"/>
            <a:chOff x="3647644" y="4910075"/>
            <a:chExt cx="664014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377C7B-F213-1B63-F597-20DC766118FF}"/>
                </a:ext>
              </a:extLst>
            </p:cNvPr>
            <p:cNvSpPr txBox="1"/>
            <p:nvPr/>
          </p:nvSpPr>
          <p:spPr>
            <a:xfrm>
              <a:off x="3928200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EFFDB17-9F45-FC44-A042-D02B3C59B9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28055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552B2F9-8FF7-8C48-65C7-3531C4CBE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1249" y="2605919"/>
            <a:ext cx="4285829" cy="35109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5D79881-0624-95A5-7969-CD2FD5414D88}"/>
              </a:ext>
            </a:extLst>
          </p:cNvPr>
          <p:cNvGrpSpPr/>
          <p:nvPr/>
        </p:nvGrpSpPr>
        <p:grpSpPr>
          <a:xfrm>
            <a:off x="4477792" y="5733793"/>
            <a:ext cx="1064340" cy="369332"/>
            <a:chOff x="3647644" y="5421073"/>
            <a:chExt cx="1064340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1E6C2EF-114F-C79D-1B01-8A5D77FBCAC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8ED444B-9F64-685E-E077-5FCB082C87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098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eqn3_roots.py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5DDADF-08AE-5702-ED84-FC5C42AF9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593" y="2676932"/>
            <a:ext cx="7162814" cy="241650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46A20CE-B913-1E0A-0247-FCCE488579B2}"/>
              </a:ext>
            </a:extLst>
          </p:cNvPr>
          <p:cNvGrpSpPr/>
          <p:nvPr/>
        </p:nvGrpSpPr>
        <p:grpSpPr>
          <a:xfrm>
            <a:off x="2165402" y="3103510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E87A795-2CA7-0F11-FA1F-96B7EA20EB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224A61-61CA-B6AE-B755-BE5544663DE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4AC77FD5-CCD3-A35C-9346-54DA732E3580}"/>
              </a:ext>
            </a:extLst>
          </p:cNvPr>
          <p:cNvSpPr/>
          <p:nvPr/>
        </p:nvSpPr>
        <p:spPr>
          <a:xfrm>
            <a:off x="4450260" y="4377012"/>
            <a:ext cx="619676" cy="22145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0CA05D3-F33D-84DF-C1E2-B8C5B507EA9E}"/>
                  </a:ext>
                </a:extLst>
              </p:cNvPr>
              <p:cNvSpPr txBox="1"/>
              <p:nvPr/>
            </p:nvSpPr>
            <p:spPr>
              <a:xfrm>
                <a:off x="3574484" y="1613393"/>
                <a:ext cx="1995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3.4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0CA05D3-F33D-84DF-C1E2-B8C5B507E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4484" y="1613393"/>
                <a:ext cx="1995033" cy="276999"/>
              </a:xfrm>
              <a:prstGeom prst="rect">
                <a:avLst/>
              </a:prstGeom>
              <a:blipFill>
                <a:blip r:embed="rId4"/>
                <a:stretch>
                  <a:fillRect l="-2439" t="-4444" r="-213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BADA8A-53F1-B2BD-AB50-98F27CDC896D}"/>
                  </a:ext>
                </a:extLst>
              </p:cNvPr>
              <p:cNvSpPr txBox="1"/>
              <p:nvPr/>
            </p:nvSpPr>
            <p:spPr>
              <a:xfrm>
                <a:off x="2334625" y="2101735"/>
                <a:ext cx="4474751" cy="280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5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10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−10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BADA8A-53F1-B2BD-AB50-98F27CDC8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625" y="2101735"/>
                <a:ext cx="4474751" cy="280077"/>
              </a:xfrm>
              <a:prstGeom prst="rect">
                <a:avLst/>
              </a:prstGeom>
              <a:blipFill>
                <a:blip r:embed="rId5"/>
                <a:stretch>
                  <a:fillRect l="-272" t="-4348" r="-681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3E188E0B-FB67-DEF5-49CD-F86AD5418869}"/>
              </a:ext>
            </a:extLst>
          </p:cNvPr>
          <p:cNvSpPr txBox="1"/>
          <p:nvPr/>
        </p:nvSpPr>
        <p:spPr>
          <a:xfrm>
            <a:off x="5161171" y="3044554"/>
            <a:ext cx="107309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17 roots!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1D52A8-6BFC-C249-DE8E-14E86298F949}"/>
              </a:ext>
            </a:extLst>
          </p:cNvPr>
          <p:cNvSpPr/>
          <p:nvPr/>
        </p:nvSpPr>
        <p:spPr>
          <a:xfrm>
            <a:off x="1147856" y="3664629"/>
            <a:ext cx="3424144" cy="221456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9CA243-2AE1-C0F6-A607-AB6624BFBDEE}"/>
              </a:ext>
            </a:extLst>
          </p:cNvPr>
          <p:cNvSpPr/>
          <p:nvPr/>
        </p:nvSpPr>
        <p:spPr>
          <a:xfrm>
            <a:off x="4478835" y="3897256"/>
            <a:ext cx="3424144" cy="221456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B33170-01F2-FDE5-3583-AEF6DB0E577E}"/>
              </a:ext>
            </a:extLst>
          </p:cNvPr>
          <p:cNvSpPr/>
          <p:nvPr/>
        </p:nvSpPr>
        <p:spPr>
          <a:xfrm>
            <a:off x="1146504" y="4852825"/>
            <a:ext cx="3424144" cy="221456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93AC62-292C-4827-3C29-E0B6A3F1FD56}"/>
                  </a:ext>
                </a:extLst>
              </p:cNvPr>
              <p:cNvSpPr txBox="1"/>
              <p:nvPr/>
            </p:nvSpPr>
            <p:spPr>
              <a:xfrm>
                <a:off x="1815018" y="5381512"/>
                <a:ext cx="532763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For the 17 roots reported for our “trick” polynomial, only </a:t>
                </a:r>
                <a:r>
                  <a:rPr lang="en-US" u="sng" dirty="0"/>
                  <a:t>three</a:t>
                </a:r>
                <a:r>
                  <a:rPr lang="en-US" dirty="0"/>
                  <a:t> are </a:t>
                </a:r>
                <a:r>
                  <a:rPr lang="en-US" i="1" dirty="0"/>
                  <a:t>actual</a:t>
                </a:r>
                <a:r>
                  <a:rPr lang="en-US" dirty="0"/>
                  <a:t> roots for the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93AC62-292C-4827-3C29-E0B6A3F1F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5018" y="5381512"/>
                <a:ext cx="5327633" cy="646331"/>
              </a:xfrm>
              <a:prstGeom prst="rect">
                <a:avLst/>
              </a:prstGeom>
              <a:blipFill>
                <a:blip r:embed="rId6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5F184069-333C-237D-9FE4-3978C6DA8FF3}"/>
              </a:ext>
            </a:extLst>
          </p:cNvPr>
          <p:cNvSpPr/>
          <p:nvPr/>
        </p:nvSpPr>
        <p:spPr>
          <a:xfrm>
            <a:off x="2511989" y="2101736"/>
            <a:ext cx="200255" cy="17474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AD764847-3165-24E5-715D-CCBB19B6160D}"/>
              </a:ext>
            </a:extLst>
          </p:cNvPr>
          <p:cNvCxnSpPr>
            <a:stCxn id="20" idx="2"/>
            <a:endCxn id="15" idx="0"/>
          </p:cNvCxnSpPr>
          <p:nvPr/>
        </p:nvCxnSpPr>
        <p:spPr>
          <a:xfrm rot="16200000" flipH="1">
            <a:off x="3770879" y="1117713"/>
            <a:ext cx="768078" cy="3085603"/>
          </a:xfrm>
          <a:prstGeom prst="bentConnector3">
            <a:avLst>
              <a:gd name="adj1" fmla="val 39177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AC9306B-430B-C678-9B14-55390771EB18}"/>
              </a:ext>
            </a:extLst>
          </p:cNvPr>
          <p:cNvSpPr txBox="1"/>
          <p:nvPr/>
        </p:nvSpPr>
        <p:spPr>
          <a:xfrm>
            <a:off x="2065772" y="3338747"/>
            <a:ext cx="1585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FF00"/>
                </a:solidFill>
              </a:rPr>
              <a:t>Conjugate Pair</a:t>
            </a:r>
          </a:p>
        </p:txBody>
      </p:sp>
    </p:spTree>
    <p:extLst>
      <p:ext uri="{BB962C8B-B14F-4D97-AF65-F5344CB8AC3E}">
        <p14:creationId xmlns:p14="http://schemas.microsoft.com/office/powerpoint/2010/main" val="329234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5" grpId="0" animBg="1"/>
      <p:bldP spid="16" grpId="0" animBg="1"/>
      <p:bldP spid="17" grpId="0" animBg="1"/>
      <p:bldP spid="18" grpId="0" animBg="1"/>
      <p:bldP spid="19" grpId="0"/>
      <p:bldP spid="20" grpId="0" animBg="1"/>
      <p:bldP spid="24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Root Finding with SymPy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Ideally, we would like a Python package that would return only the </a:t>
            </a:r>
            <a:r>
              <a:rPr lang="en-US" sz="2400" b="1" dirty="0">
                <a:solidFill>
                  <a:srgbClr val="00B050"/>
                </a:solidFill>
              </a:rPr>
              <a:t>valid</a:t>
            </a:r>
            <a:r>
              <a:rPr lang="en-US" sz="2400" dirty="0"/>
              <a:t> roots (real or complex) of any equation </a:t>
            </a:r>
            <a:r>
              <a:rPr lang="en-US" sz="2400" b="1" dirty="0">
                <a:solidFill>
                  <a:srgbClr val="FF0000"/>
                </a:solidFill>
              </a:rPr>
              <a:t>without</a:t>
            </a:r>
            <a:r>
              <a:rPr lang="en-US" sz="2400" dirty="0"/>
              <a:t> having to give any search </a:t>
            </a:r>
            <a:r>
              <a:rPr lang="en-US" sz="2400" i="1" dirty="0"/>
              <a:t>hints</a:t>
            </a:r>
            <a:r>
              <a:rPr lang="en-US" sz="2400" dirty="0"/>
              <a:t> </a:t>
            </a:r>
            <a:r>
              <a:rPr lang="en-US" sz="2400" b="1" dirty="0"/>
              <a:t>and</a:t>
            </a:r>
            <a:r>
              <a:rPr lang="en-US" sz="2400" dirty="0"/>
              <a:t> without having to apply any special </a:t>
            </a:r>
            <a:r>
              <a:rPr lang="en-US" sz="2400" b="1" dirty="0">
                <a:solidFill>
                  <a:srgbClr val="7030A0"/>
                </a:solidFill>
              </a:rPr>
              <a:t>exponentiation tricks</a:t>
            </a:r>
            <a:endParaRPr lang="en-US" sz="2400" b="1" i="1" dirty="0">
              <a:solidFill>
                <a:srgbClr val="7030A0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2400" dirty="0"/>
              <a:t>Unfortunately, no such package exists – no solver (numerical or analytical) can </a:t>
            </a:r>
            <a:r>
              <a:rPr lang="en-US" sz="2400" i="1" dirty="0"/>
              <a:t>guarantee</a:t>
            </a:r>
            <a:r>
              <a:rPr lang="en-US" sz="2400" dirty="0"/>
              <a:t> it will find </a:t>
            </a:r>
            <a:r>
              <a:rPr lang="en-US" sz="2400" u="sng" dirty="0"/>
              <a:t>every</a:t>
            </a:r>
            <a:r>
              <a:rPr lang="en-US" sz="2400" dirty="0"/>
              <a:t> root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We can try to use the </a:t>
            </a:r>
            <a:r>
              <a:rPr lang="en-US" sz="2400" b="1" dirty="0">
                <a:solidFill>
                  <a:srgbClr val="0070C0"/>
                </a:solidFill>
              </a:rPr>
              <a:t>SymPy</a:t>
            </a:r>
            <a:r>
              <a:rPr lang="en-US" sz="2400" dirty="0"/>
              <a:t> (not SciPy) </a:t>
            </a:r>
            <a:r>
              <a:rPr lang="en-US" sz="2400" b="1" dirty="0"/>
              <a:t>analytic </a:t>
            </a:r>
            <a:r>
              <a:rPr lang="en-US" sz="2400" dirty="0"/>
              <a:t>solver, which will switch to finding numerical roots if the polynomial does not have integer exponents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However, SymPy’s root finder can get stuck in an </a:t>
            </a:r>
            <a:r>
              <a:rPr lang="en-US" sz="2400" b="1" dirty="0">
                <a:solidFill>
                  <a:srgbClr val="FF0000"/>
                </a:solidFill>
              </a:rPr>
              <a:t>infinite loop</a:t>
            </a:r>
            <a:r>
              <a:rPr lang="en-US" sz="2400" dirty="0"/>
              <a:t> if it can’t find solutions, so we need to </a:t>
            </a:r>
            <a:r>
              <a:rPr lang="en-US" sz="2400" u="sng" dirty="0"/>
              <a:t>guard</a:t>
            </a:r>
            <a:r>
              <a:rPr lang="en-US" sz="2400" dirty="0"/>
              <a:t> for that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804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E7DF36-1DD9-B446-D122-688C64E55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675" y="2024177"/>
            <a:ext cx="6778651" cy="433217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1E48A38-466A-E815-56F4-4EBF5C40E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SymPy’s Approach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E6EF8-C3A0-8FD6-BB71-5339A9F7E6A1}"/>
              </a:ext>
            </a:extLst>
          </p:cNvPr>
          <p:cNvSpPr txBox="1"/>
          <p:nvPr/>
        </p:nvSpPr>
        <p:spPr>
          <a:xfrm>
            <a:off x="969188" y="1354085"/>
            <a:ext cx="7205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https://docs.sympy.org/latest/guides/solving/find-roots-polynomial.html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50336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roots_sympy.py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059FBC-9826-BBE8-DB82-CD03D063F0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476" y="1787077"/>
            <a:ext cx="6419048" cy="37523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E45639-0E66-9917-5C38-8E915D0997A3}"/>
              </a:ext>
            </a:extLst>
          </p:cNvPr>
          <p:cNvSpPr txBox="1"/>
          <p:nvPr/>
        </p:nvSpPr>
        <p:spPr>
          <a:xfrm>
            <a:off x="4337731" y="2632297"/>
            <a:ext cx="2977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Note: this only activates when printing numpy </a:t>
            </a:r>
            <a:r>
              <a:rPr lang="en-US" u="sng" dirty="0">
                <a:solidFill>
                  <a:srgbClr val="FFFF00"/>
                </a:solidFill>
              </a:rPr>
              <a:t>arrays</a:t>
            </a:r>
            <a:r>
              <a:rPr lang="en-US" dirty="0">
                <a:solidFill>
                  <a:srgbClr val="FFFF00"/>
                </a:solidFill>
              </a:rPr>
              <a:t>, not individual </a:t>
            </a:r>
            <a:r>
              <a:rPr lang="en-US" i="1" dirty="0">
                <a:solidFill>
                  <a:srgbClr val="FFFF00"/>
                </a:solidFill>
              </a:rPr>
              <a:t>scalars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C29BAB-C6C2-DDDD-A4CB-C3216A02F56B}"/>
              </a:ext>
            </a:extLst>
          </p:cNvPr>
          <p:cNvGrpSpPr/>
          <p:nvPr/>
        </p:nvGrpSpPr>
        <p:grpSpPr>
          <a:xfrm>
            <a:off x="3880775" y="3555627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37DD99E-FAA3-41C9-A8A0-E7E8B8A615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CECE26-FF64-6DF4-D816-369722D394A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549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roots_sympy.py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93F518-243F-34BD-1971-BA575881D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619" y="1862333"/>
            <a:ext cx="4904762" cy="313333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24B5063-1F69-1D80-C0A1-C603DF93BE7A}"/>
              </a:ext>
            </a:extLst>
          </p:cNvPr>
          <p:cNvGrpSpPr/>
          <p:nvPr/>
        </p:nvGrpSpPr>
        <p:grpSpPr>
          <a:xfrm>
            <a:off x="4742347" y="4388204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781D4C1-D18D-1C8A-9B23-AE7C5615F4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E2792D-17E5-F849-EE13-1E78CC6B57E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6446E84-781D-E368-483E-15834A31B1CF}"/>
              </a:ext>
            </a:extLst>
          </p:cNvPr>
          <p:cNvGrpSpPr/>
          <p:nvPr/>
        </p:nvGrpSpPr>
        <p:grpSpPr>
          <a:xfrm>
            <a:off x="3155371" y="4626334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94BE1C1-6712-2B6D-4F4C-B48A507EB4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2F138B-49EE-B394-76B1-C353661BEDD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326BF9-5910-D476-D639-6A095827B47D}"/>
              </a:ext>
            </a:extLst>
          </p:cNvPr>
          <p:cNvGrpSpPr/>
          <p:nvPr/>
        </p:nvGrpSpPr>
        <p:grpSpPr>
          <a:xfrm>
            <a:off x="3271107" y="1880828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5B4AAC-C418-6C05-441A-1AEF0C986D5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4125234-DBAA-FC6C-CB29-1383AB3610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BCD12A-ED63-4ECA-32AE-D860CA3C4821}"/>
              </a:ext>
            </a:extLst>
          </p:cNvPr>
          <p:cNvGrpSpPr/>
          <p:nvPr/>
        </p:nvGrpSpPr>
        <p:grpSpPr>
          <a:xfrm>
            <a:off x="4844120" y="2338059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5EB041C-5ECC-F410-C548-D63C2CB14F4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7F5CCBF-4A08-BBA5-8C10-74165FD096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451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FA087E3144A8449FB709B9819357C5" ma:contentTypeVersion="4" ma:contentTypeDescription="Create a new document." ma:contentTypeScope="" ma:versionID="dd60b5112242de2edba2c5d6af2863e9">
  <xsd:schema xmlns:xsd="http://www.w3.org/2001/XMLSchema" xmlns:xs="http://www.w3.org/2001/XMLSchema" xmlns:p="http://schemas.microsoft.com/office/2006/metadata/properties" xmlns:ns2="5ef77a60-99f0-492a-bd7e-3f85d9aaed4e" targetNamespace="http://schemas.microsoft.com/office/2006/metadata/properties" ma:root="true" ma:fieldsID="bf4e3a02b1ccd6a95665faf046d1c928" ns2:_="">
    <xsd:import namespace="5ef77a60-99f0-492a-bd7e-3f85d9aaed4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f77a60-99f0-492a-bd7e-3f85d9aaed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D6CCCC2-5D44-4D21-B0CB-0022BA1CDE3A}"/>
</file>

<file path=customXml/itemProps2.xml><?xml version="1.0" encoding="utf-8"?>
<ds:datastoreItem xmlns:ds="http://schemas.openxmlformats.org/officeDocument/2006/customXml" ds:itemID="{489E20F1-7881-452D-A468-DC6ACEADF012}"/>
</file>

<file path=customXml/itemProps3.xml><?xml version="1.0" encoding="utf-8"?>
<ds:datastoreItem xmlns:ds="http://schemas.openxmlformats.org/officeDocument/2006/customXml" ds:itemID="{F0BDCC62-A6AA-46FC-A9F1-6067E55D9DAF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9966</TotalTime>
  <Words>5786</Words>
  <Application>Microsoft Office PowerPoint</Application>
  <PresentationFormat>On-screen Show (4:3)</PresentationFormat>
  <Paragraphs>1096</Paragraphs>
  <Slides>134</Slides>
  <Notes>73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134</vt:i4>
      </vt:variant>
    </vt:vector>
  </HeadingPairs>
  <TitlesOfParts>
    <vt:vector size="141" baseType="lpstr">
      <vt:lpstr>Arial</vt:lpstr>
      <vt:lpstr>Calibri</vt:lpstr>
      <vt:lpstr>Calibri Light</vt:lpstr>
      <vt:lpstr>Cambria Math</vt:lpstr>
      <vt:lpstr>Consolas</vt:lpstr>
      <vt:lpstr>Wingdings</vt:lpstr>
      <vt:lpstr>Office Theme</vt:lpstr>
      <vt:lpstr>PowerPoint Presentation</vt:lpstr>
      <vt:lpstr>Session 10 – Part 1 of 2 – Topics</vt:lpstr>
      <vt:lpstr>Important Python Patterns</vt:lpstr>
      <vt:lpstr>Important Python Patterns</vt:lpstr>
      <vt:lpstr>Common Import Patterns and Aliases</vt:lpstr>
      <vt:lpstr>Numerical Differentiation</vt:lpstr>
      <vt:lpstr>Derivative of cos⁡x</vt:lpstr>
      <vt:lpstr>Derivative of cos⁡x</vt:lpstr>
      <vt:lpstr>Central Difference Approximation</vt:lpstr>
      <vt:lpstr>Open fermat_derivative.py</vt:lpstr>
      <vt:lpstr>View fermat_derivative.py</vt:lpstr>
      <vt:lpstr>Run fermat_derivative.py</vt:lpstr>
      <vt:lpstr>What about higher order derivatives?</vt:lpstr>
      <vt:lpstr>What about higher order derivatives?</vt:lpstr>
      <vt:lpstr>What about higher order derivatives?</vt:lpstr>
      <vt:lpstr>Open third_derivative.py</vt:lpstr>
      <vt:lpstr>Run third_derivative.py</vt:lpstr>
      <vt:lpstr>Why do we need integrals?</vt:lpstr>
      <vt:lpstr>Why do we need integrals?</vt:lpstr>
      <vt:lpstr>Why do we need integrals?</vt:lpstr>
      <vt:lpstr>Why do we need integrals?</vt:lpstr>
      <vt:lpstr>Why do we need integrals?</vt:lpstr>
      <vt:lpstr>Riemann Sums</vt:lpstr>
      <vt:lpstr>Riemann Sums</vt:lpstr>
      <vt:lpstr>Riemann Sums</vt:lpstr>
      <vt:lpstr>Deriving Simpson’s Rule</vt:lpstr>
      <vt:lpstr>Deriving Simpson's Rule</vt:lpstr>
      <vt:lpstr>Deriving Simpson's Rule</vt:lpstr>
      <vt:lpstr>Deriving Simpson's Rule</vt:lpstr>
      <vt:lpstr>Deriving Simpson's Rule</vt:lpstr>
      <vt:lpstr>Deriving Simpson's Rule</vt:lpstr>
      <vt:lpstr>Using Simpson's Rule</vt:lpstr>
      <vt:lpstr>Using Simpson's Rule</vt:lpstr>
      <vt:lpstr>Open simpsons_rule.py</vt:lpstr>
      <vt:lpstr>View simpsons_rule.py</vt:lpstr>
      <vt:lpstr>Run simpsons_rule.py</vt:lpstr>
      <vt:lpstr>PowerPoint Presentation</vt:lpstr>
      <vt:lpstr>PowerPoint Presentation</vt:lpstr>
      <vt:lpstr>Area of a Unit Circle</vt:lpstr>
      <vt:lpstr>PowerPoint Presentation</vt:lpstr>
      <vt:lpstr>Open circle_area.py</vt:lpstr>
      <vt:lpstr>View circle_area.py</vt:lpstr>
      <vt:lpstr>Run circle_area.py</vt:lpstr>
      <vt:lpstr>PowerPoint Presentation</vt:lpstr>
      <vt:lpstr>PowerPoint Presentation</vt:lpstr>
      <vt:lpstr>PowerPoint Presentation</vt:lpstr>
      <vt:lpstr>Adaptive Quadrature</vt:lpstr>
      <vt:lpstr>Open adaptive_quadrature.py</vt:lpstr>
      <vt:lpstr>View adaptive_quadrature.py</vt:lpstr>
      <vt:lpstr>PowerPoint Presentation</vt:lpstr>
      <vt:lpstr>PowerPoint Presentation</vt:lpstr>
      <vt:lpstr>Run adaptive_quadrature.py</vt:lpstr>
      <vt:lpstr>Oscillating Integrands</vt:lpstr>
      <vt:lpstr>Open oscillating_integrand.py</vt:lpstr>
      <vt:lpstr>Run oscillating_integrand.py</vt:lpstr>
      <vt:lpstr>View oscillating_integrand.py</vt:lpstr>
      <vt:lpstr>Irregular Integration</vt:lpstr>
      <vt:lpstr>Open irregular_integration.py</vt:lpstr>
      <vt:lpstr>View irregular_integration.py</vt:lpstr>
      <vt:lpstr>Run irregular_integration.py</vt:lpstr>
      <vt:lpstr>Scintillator Detectors</vt:lpstr>
      <vt:lpstr>Scintillator Detectors</vt:lpstr>
      <vt:lpstr>Scintillator Detectors – Phase 1</vt:lpstr>
      <vt:lpstr>Scintillator Detectors – Phase 2</vt:lpstr>
      <vt:lpstr>Calculating Accumulated Charge</vt:lpstr>
      <vt:lpstr>Voltage, Current, Resistance</vt:lpstr>
      <vt:lpstr>Voltage, Current, Resistance</vt:lpstr>
      <vt:lpstr>Open scintillator_pulse.csv</vt:lpstr>
      <vt:lpstr>Open scintillator_pulse.py</vt:lpstr>
      <vt:lpstr>Scintillator Detectors – Region of Interest</vt:lpstr>
      <vt:lpstr>View scintillator_pulse.py</vt:lpstr>
      <vt:lpstr>Broadcasting and Element-wise Comparison</vt:lpstr>
      <vt:lpstr>View scintillator_pulse.py</vt:lpstr>
      <vt:lpstr>Run scintillator_pulse.py</vt:lpstr>
      <vt:lpstr>Session 10 – Part 2 of 2 – Topics</vt:lpstr>
      <vt:lpstr>Root Finding</vt:lpstr>
      <vt:lpstr>NumPy's Polynomial Class</vt:lpstr>
      <vt:lpstr>NumPy's roots() Function</vt:lpstr>
      <vt:lpstr>SciPy’s fsolve() Function</vt:lpstr>
      <vt:lpstr>Complex Roots – Equation #1</vt:lpstr>
      <vt:lpstr>Open eqn1_plot.py</vt:lpstr>
      <vt:lpstr>Run eqn1_plot.py</vt:lpstr>
      <vt:lpstr>Open eqn1_roots.py</vt:lpstr>
      <vt:lpstr>NumPy’s Data Types</vt:lpstr>
      <vt:lpstr>View eqn1_roots.py</vt:lpstr>
      <vt:lpstr>Run eqn1_roots.py</vt:lpstr>
      <vt:lpstr>Complex Roots – Equation #2</vt:lpstr>
      <vt:lpstr>Open eqn2_plot.py</vt:lpstr>
      <vt:lpstr>Run eqn2_plot.py</vt:lpstr>
      <vt:lpstr>Open eqn2_roots.py</vt:lpstr>
      <vt:lpstr>Run eqn2_roots.py</vt:lpstr>
      <vt:lpstr>Complex Roots – Equation #3</vt:lpstr>
      <vt:lpstr>Run eqn3_plot.py</vt:lpstr>
      <vt:lpstr>Open eqn3_roots.py</vt:lpstr>
      <vt:lpstr>Run eqn3_roots.py</vt:lpstr>
      <vt:lpstr>Root Finding with SymPy</vt:lpstr>
      <vt:lpstr>SymPy’s Approach</vt:lpstr>
      <vt:lpstr>Open roots_sympy.py</vt:lpstr>
      <vt:lpstr>View roots_sympy.py</vt:lpstr>
      <vt:lpstr>View roots_sympy.py</vt:lpstr>
      <vt:lpstr>Python’s Multiprocessing</vt:lpstr>
      <vt:lpstr>View roots_sympy.py</vt:lpstr>
      <vt:lpstr>View roots_sympy.py</vt:lpstr>
      <vt:lpstr>View roots_sympy.py</vt:lpstr>
      <vt:lpstr>Run roots_sympy.py</vt:lpstr>
      <vt:lpstr>The Ladder Problem</vt:lpstr>
      <vt:lpstr>The Ladder Problem</vt:lpstr>
      <vt:lpstr>The Ladder Problem</vt:lpstr>
      <vt:lpstr>PowerPoint Presentation</vt:lpstr>
      <vt:lpstr>PowerPoint Presentation</vt:lpstr>
      <vt:lpstr>Open ladder_problem.py</vt:lpstr>
      <vt:lpstr>Run ladder_problem.py</vt:lpstr>
      <vt:lpstr>PowerPoint Presentation</vt:lpstr>
      <vt:lpstr>Interpolation of Photon Spectrum Data</vt:lpstr>
      <vt:lpstr>Radiation Therapy via Photon Beams</vt:lpstr>
      <vt:lpstr>Open photon_spectrum.txt</vt:lpstr>
      <vt:lpstr>Plot of Photon Spectrum Discrete Data Points</vt:lpstr>
      <vt:lpstr>Interpolation of Photon Spectrum Data</vt:lpstr>
      <vt:lpstr>Cubic Spline Interpolation</vt:lpstr>
      <vt:lpstr>Open photon_spectrum.py</vt:lpstr>
      <vt:lpstr>View photon_spectrum.py</vt:lpstr>
      <vt:lpstr>View photon_spectrum.py</vt:lpstr>
      <vt:lpstr>Run photon_spectrum.py</vt:lpstr>
      <vt:lpstr>Dirichlet's Pathological Function</vt:lpstr>
      <vt:lpstr>Open dirichlet_function.py</vt:lpstr>
      <vt:lpstr>Run dirichlet_function.py</vt:lpstr>
      <vt:lpstr>Real Analysis</vt:lpstr>
      <vt:lpstr>Session 10 – Now You Know…</vt:lpstr>
      <vt:lpstr>Session 10 – Now You Know…</vt:lpstr>
      <vt:lpstr>Task 10-01</vt:lpstr>
      <vt:lpstr>Task 10-02</vt:lpstr>
      <vt:lpstr>Task 10-03</vt:lpstr>
      <vt:lpstr>Task 10-03</vt:lpstr>
      <vt:lpstr>Task 10-03 (Hint)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Biersach</cp:lastModifiedBy>
  <cp:revision>1079</cp:revision>
  <cp:lastPrinted>2015-06-01T00:45:11Z</cp:lastPrinted>
  <dcterms:created xsi:type="dcterms:W3CDTF">2014-09-21T17:58:26Z</dcterms:created>
  <dcterms:modified xsi:type="dcterms:W3CDTF">2024-06-16T20:44:21Z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0x010100F1FA087E3144A8449FB709B9819357C5</vt:lpwstr>
  </property>
</Properties>
</file>